
<file path=[Content_Types].xml><?xml version="1.0" encoding="utf-8"?>
<Types xmlns="http://schemas.openxmlformats.org/package/2006/content-types">
  <Default Extension="jpeg" ContentType="image/jpeg"/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379" r:id="rId3"/>
    <p:sldId id="380" r:id="rId4"/>
    <p:sldId id="386" r:id="rId5"/>
    <p:sldId id="381" r:id="rId6"/>
    <p:sldId id="382" r:id="rId7"/>
    <p:sldId id="383" r:id="rId8"/>
    <p:sldId id="384" r:id="rId9"/>
    <p:sldId id="385" r:id="rId10"/>
    <p:sldId id="387" r:id="rId11"/>
    <p:sldId id="388" r:id="rId12"/>
    <p:sldId id="389" r:id="rId13"/>
    <p:sldId id="390" r:id="rId14"/>
    <p:sldId id="391" r:id="rId15"/>
    <p:sldId id="392" r:id="rId16"/>
    <p:sldId id="393" r:id="rId17"/>
    <p:sldId id="394" r:id="rId18"/>
    <p:sldId id="395" r:id="rId19"/>
    <p:sldId id="396" r:id="rId20"/>
    <p:sldId id="632" r:id="rId21"/>
    <p:sldId id="397" r:id="rId22"/>
    <p:sldId id="627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45" autoAdjust="0"/>
    <p:restoredTop sz="92988" autoAdjust="0"/>
  </p:normalViewPr>
  <p:slideViewPr>
    <p:cSldViewPr snapToGrid="0">
      <p:cViewPr varScale="1">
        <p:scale>
          <a:sx n="59" d="100"/>
          <a:sy n="59" d="100"/>
        </p:scale>
        <p:origin x="84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notesMaster" Target="notesMasters/notesMaster1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2E3358-E3E2-42E0-B3F6-89B10F4EC35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3C99C1-B2ED-4542-BFA9-F8CD5488149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rgbClr val="FF0000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rgbClr val="FF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 b="1">
                <a:solidFill>
                  <a:srgbClr val="FF0000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>
              <a:defRPr sz="3600">
                <a:latin typeface="仿宋" panose="02010609060101010101" pitchFamily="49" charset="-122"/>
                <a:ea typeface="仿宋" panose="02010609060101010101" pitchFamily="49" charset="-122"/>
              </a:defRPr>
            </a:lvl1pPr>
            <a:lvl2pPr>
              <a:defRPr sz="3200">
                <a:latin typeface="仿宋" panose="02010609060101010101" pitchFamily="49" charset="-122"/>
                <a:ea typeface="仿宋" panose="02010609060101010101" pitchFamily="49" charset="-122"/>
              </a:defRPr>
            </a:lvl2pPr>
            <a:lvl3pPr>
              <a:defRPr sz="2800">
                <a:latin typeface="仿宋" panose="02010609060101010101" pitchFamily="49" charset="-122"/>
                <a:ea typeface="仿宋" panose="02010609060101010101" pitchFamily="49" charset="-122"/>
              </a:defRPr>
            </a:lvl3pPr>
            <a:lvl4pPr>
              <a:defRPr sz="2400">
                <a:latin typeface="仿宋" panose="02010609060101010101" pitchFamily="49" charset="-122"/>
                <a:ea typeface="仿宋" panose="02010609060101010101" pitchFamily="49" charset="-122"/>
              </a:defRPr>
            </a:lvl4pPr>
            <a:lvl5pPr>
              <a:defRPr sz="2400">
                <a:latin typeface="仿宋" panose="02010609060101010101" pitchFamily="49" charset="-122"/>
                <a:ea typeface="仿宋" panose="02010609060101010101" pitchFamily="49" charset="-122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F80B79-4EF2-4D1E-A5A0-B192151E07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E9E64-03CE-4CA2-BA95-0ED2A187F3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0.m4a"/><Relationship Id="rId1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1.m4a"/><Relationship Id="rId1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2.m4a"/><Relationship Id="rId2" Type="http://schemas.openxmlformats.org/officeDocument/2006/relationships/audio" Target="../media/media12.m4a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3.m4a"/><Relationship Id="rId2" Type="http://schemas.openxmlformats.org/officeDocument/2006/relationships/audio" Target="../media/media13.m4a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4.m4a"/><Relationship Id="rId2" Type="http://schemas.openxmlformats.org/officeDocument/2006/relationships/audio" Target="../media/media14.m4a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5.m4a"/><Relationship Id="rId1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6.m4a"/><Relationship Id="rId1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7.m4a"/><Relationship Id="rId1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8.m4a"/><Relationship Id="rId1" Type="http://schemas.openxmlformats.org/officeDocument/2006/relationships/audio" Target="../media/media18.m4a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9.m4a"/><Relationship Id="rId1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0.m4a"/><Relationship Id="rId1" Type="http://schemas.openxmlformats.org/officeDocument/2006/relationships/audio" Target="../media/media20.m4a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1.m4a"/><Relationship Id="rId1" Type="http://schemas.openxmlformats.org/officeDocument/2006/relationships/audio" Target="../media/media21.m4a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1.png"/><Relationship Id="rId7" Type="http://schemas.microsoft.com/office/2007/relationships/media" Target="../media/media3.m4a"/><Relationship Id="rId6" Type="http://schemas.openxmlformats.org/officeDocument/2006/relationships/audio" Target="../media/media3.m4a"/><Relationship Id="rId5" Type="http://schemas.openxmlformats.org/officeDocument/2006/relationships/hyperlink" Target="file:///D:\&#230;&#149;&#153;&#229;&#173;&#166;\&#231;&#188;&#150;&#232;&#175;&#145;&#229;&#174;&#158;&#228;&#185;&#160;\2009\javacc-4.0\examples\basic\adder0\SimpleCharStream.java" TargetMode="External"/><Relationship Id="rId4" Type="http://schemas.openxmlformats.org/officeDocument/2006/relationships/hyperlink" Target="file:///D:\&#230;&#149;&#153;&#229;&#173;&#166;\&#231;&#188;&#150;&#232;&#175;&#145;&#229;&#174;&#158;&#228;&#185;&#160;\2009\javacc-4.0\examples\basic\adder0\Token.java" TargetMode="External"/><Relationship Id="rId3" Type="http://schemas.openxmlformats.org/officeDocument/2006/relationships/hyperlink" Target="file:///D:\&#230;&#149;&#153;&#229;&#173;&#166;\&#231;&#188;&#150;&#232;&#175;&#145;&#229;&#174;&#158;&#228;&#185;&#160;\2009\javacc-4.0\examples\basic\adder0\AdderTokenManager.java" TargetMode="External"/><Relationship Id="rId2" Type="http://schemas.openxmlformats.org/officeDocument/2006/relationships/hyperlink" Target="file:///D:\&#230;&#149;&#153;&#229;&#173;&#166;\&#231;&#188;&#150;&#232;&#175;&#145;&#229;&#174;&#158;&#228;&#185;&#160;\2009\javacc-4.0\examples\basic\adder0\AdderConstants.java" TargetMode="External"/><Relationship Id="rId1" Type="http://schemas.openxmlformats.org/officeDocument/2006/relationships/hyperlink" Target="file:///D:\&#230;&#149;&#153;&#229;&#173;&#166;\&#231;&#188;&#150;&#232;&#175;&#145;&#229;&#174;&#158;&#228;&#185;&#160;\2009\javacc-4.0\examples\basic\adder0\Adder.java" TargetMode="Externa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7.m4a"/><Relationship Id="rId1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8.m4a"/><Relationship Id="rId1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9.m4a"/><Relationship Id="rId1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Next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9563100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Java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接口和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Visitor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设计模式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zh-CN" altLang="en-US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使用</a:t>
            </a:r>
            <a:r>
              <a:rPr lang="en-US" altLang="zh-CN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JavaCC</a:t>
            </a:r>
            <a:r>
              <a:rPr lang="zh-CN" altLang="en-US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和</a:t>
            </a:r>
            <a:r>
              <a:rPr lang="en-US" altLang="zh-CN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JTB</a:t>
            </a:r>
            <a:r>
              <a:rPr lang="zh-CN" altLang="en-US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生成</a:t>
            </a:r>
            <a:r>
              <a:rPr lang="en-US" altLang="zh-CN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AST</a:t>
            </a:r>
            <a:endParaRPr lang="en-US" altLang="zh-CN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对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AST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的简单操作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858"/>
    </mc:Choice>
    <mc:Fallback>
      <p:transition spd="slow" advTm="218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JavaCC</a:t>
            </a:r>
            <a:r>
              <a:rPr lang="zh-CN" altLang="en-US" dirty="0"/>
              <a:t>的局限性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3200" b="1" dirty="0">
                <a:latin typeface="Calibri" panose="020F0502020204030204" pitchFamily="34" charset="0"/>
              </a:rPr>
              <a:t>JavaCC</a:t>
            </a:r>
            <a:r>
              <a:rPr lang="zh-CN" altLang="en-US" sz="3200" b="1" dirty="0">
                <a:latin typeface="Calibri" panose="020F0502020204030204" pitchFamily="34" charset="0"/>
              </a:rPr>
              <a:t>不直接支持分析树或</a:t>
            </a:r>
            <a:r>
              <a:rPr lang="en-US" altLang="zh-CN" sz="3200" b="1" dirty="0">
                <a:latin typeface="Calibri" panose="020F0502020204030204" pitchFamily="34" charset="0"/>
              </a:rPr>
              <a:t>AST</a:t>
            </a:r>
            <a:r>
              <a:rPr lang="zh-CN" altLang="en-US" sz="3200" b="1" dirty="0">
                <a:latin typeface="Calibri" panose="020F0502020204030204" pitchFamily="34" charset="0"/>
              </a:rPr>
              <a:t>的生成</a:t>
            </a:r>
            <a:endParaRPr lang="en-US" altLang="zh-CN" sz="3200" b="1" dirty="0">
              <a:latin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3200" b="1" dirty="0">
                <a:latin typeface="Calibri" panose="020F0502020204030204" pitchFamily="34" charset="0"/>
              </a:rPr>
              <a:t>如果要完成这些功能，有两种方法：</a:t>
            </a:r>
            <a:endParaRPr lang="en-US" altLang="zh-CN" sz="3200" b="1" dirty="0">
              <a:latin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zh-CN" sz="2800" b="1" dirty="0">
                <a:latin typeface="Calibri" panose="020F0502020204030204" pitchFamily="34" charset="0"/>
              </a:rPr>
              <a:t>1</a:t>
            </a:r>
            <a:r>
              <a:rPr lang="zh-CN" altLang="en-US" sz="2800" b="1" dirty="0">
                <a:latin typeface="Calibri" panose="020F0502020204030204" pitchFamily="34" charset="0"/>
              </a:rPr>
              <a:t>）用户需要自己编写相应的代码</a:t>
            </a:r>
            <a:endParaRPr lang="en-US" altLang="zh-CN" sz="2800" b="1" dirty="0">
              <a:latin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zh-CN" sz="2800" b="1" dirty="0">
                <a:latin typeface="Calibri" panose="020F0502020204030204" pitchFamily="34" charset="0"/>
              </a:rPr>
              <a:t>2</a:t>
            </a:r>
            <a:r>
              <a:rPr lang="zh-CN" altLang="en-US" sz="2800" b="1" dirty="0">
                <a:latin typeface="Calibri" panose="020F0502020204030204" pitchFamily="34" charset="0"/>
              </a:rPr>
              <a:t>）利用</a:t>
            </a:r>
            <a:r>
              <a:rPr lang="en-US" altLang="zh-CN" sz="2800" b="1" dirty="0">
                <a:latin typeface="Calibri" panose="020F0502020204030204" pitchFamily="34" charset="0"/>
              </a:rPr>
              <a:t> JTB </a:t>
            </a:r>
            <a:r>
              <a:rPr lang="zh-CN" altLang="en-US" sz="2800" b="1" dirty="0">
                <a:latin typeface="Calibri" panose="020F0502020204030204" pitchFamily="34" charset="0"/>
              </a:rPr>
              <a:t>（</a:t>
            </a:r>
            <a:r>
              <a:rPr lang="en-US" altLang="zh-CN" sz="2800" b="1" dirty="0">
                <a:latin typeface="Calibri" panose="020F0502020204030204" pitchFamily="34" charset="0"/>
              </a:rPr>
              <a:t>Java Tree Builder): </a:t>
            </a:r>
            <a:endParaRPr lang="en-US" altLang="zh-CN" sz="2800" b="1" dirty="0">
              <a:latin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zh-CN" sz="2400" b="1" dirty="0">
                <a:latin typeface="Calibri" panose="020F0502020204030204" pitchFamily="34" charset="0"/>
              </a:rPr>
              <a:t>       </a:t>
            </a:r>
            <a:r>
              <a:rPr lang="zh-CN" altLang="en-US" sz="2400" b="1" dirty="0">
                <a:latin typeface="Calibri" panose="020F0502020204030204" pitchFamily="34" charset="0"/>
              </a:rPr>
              <a:t>类似于</a:t>
            </a:r>
            <a:r>
              <a:rPr lang="en-US" altLang="zh-CN" sz="2400" b="1" dirty="0" err="1">
                <a:latin typeface="Calibri" panose="020F0502020204030204" pitchFamily="34" charset="0"/>
              </a:rPr>
              <a:t>JJTree</a:t>
            </a:r>
            <a:r>
              <a:rPr lang="en-US" altLang="zh-CN" sz="2400" b="1" dirty="0">
                <a:latin typeface="Calibri" panose="020F0502020204030204" pitchFamily="34" charset="0"/>
              </a:rPr>
              <a:t>, </a:t>
            </a:r>
            <a:r>
              <a:rPr lang="zh-CN" altLang="en-US" sz="2400" b="1" dirty="0">
                <a:latin typeface="Calibri" panose="020F0502020204030204" pitchFamily="34" charset="0"/>
              </a:rPr>
              <a:t>采用</a:t>
            </a:r>
            <a:r>
              <a:rPr lang="en-US" altLang="zh-CN" sz="2400" b="1" dirty="0">
                <a:latin typeface="Calibri" panose="020F0502020204030204" pitchFamily="34" charset="0"/>
              </a:rPr>
              <a:t>Visitor</a:t>
            </a:r>
            <a:r>
              <a:rPr lang="zh-CN" altLang="en-US" sz="2400" b="1" dirty="0">
                <a:latin typeface="Calibri" panose="020F0502020204030204" pitchFamily="34" charset="0"/>
              </a:rPr>
              <a:t>设计模式</a:t>
            </a:r>
            <a:endParaRPr lang="en-US" altLang="zh-CN" sz="2400" b="1" dirty="0">
              <a:latin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        http://compilers.cs.ucla.edu/jtb/</a:t>
            </a:r>
            <a:endParaRPr lang="en-US" altLang="zh-CN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zh-CN" sz="2400" b="1" dirty="0">
                <a:latin typeface="Calibri" panose="020F0502020204030204" pitchFamily="34" charset="0"/>
              </a:rPr>
              <a:t> 		</a:t>
            </a:r>
            <a:r>
              <a:rPr lang="zh-CN" altLang="en-US" sz="2400" b="1" dirty="0">
                <a:latin typeface="Calibri" panose="020F0502020204030204" pitchFamily="34" charset="0"/>
              </a:rPr>
              <a:t>自动生成分析树或抽象语法树</a:t>
            </a:r>
            <a:endParaRPr lang="en-US" altLang="zh-CN" sz="2400" b="1" dirty="0">
              <a:latin typeface="Calibri" panose="020F0502020204030204" pitchFamily="34" charset="0"/>
            </a:endParaRPr>
          </a:p>
          <a:p>
            <a:endParaRPr lang="zh-CN" altLang="en-US" dirty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387"/>
    </mc:Choice>
    <mc:Fallback>
      <p:transition spd="slow" advTm="623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联合使用</a:t>
            </a:r>
            <a:r>
              <a:rPr lang="en-US" altLang="zh-CN" dirty="0"/>
              <a:t>JavaCC</a:t>
            </a:r>
            <a:r>
              <a:rPr lang="zh-CN" altLang="en-US" dirty="0"/>
              <a:t>和</a:t>
            </a:r>
            <a:r>
              <a:rPr lang="en-US" altLang="zh-CN" dirty="0"/>
              <a:t>JTB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0000" lnSpcReduction="20000"/>
          </a:bodyPr>
          <a:lstStyle/>
          <a:p>
            <a:pPr>
              <a:spcBef>
                <a:spcPts val="1200"/>
              </a:spcBef>
            </a:pPr>
            <a:r>
              <a:rPr lang="zh-CN" altLang="en-US" sz="2400" b="1" dirty="0">
                <a:latin typeface="Calibri" panose="020F0502020204030204" pitchFamily="34" charset="0"/>
                <a:cs typeface="Verdana" panose="020B0604030504040204" pitchFamily="34" charset="0"/>
              </a:rPr>
              <a:t>将以下文件复制到工作目录：</a:t>
            </a:r>
            <a:endParaRPr lang="en-US" altLang="zh-CN" sz="2400" b="1" dirty="0">
              <a:latin typeface="Calibri" panose="020F050202020403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600"/>
              </a:spcBef>
              <a:spcAft>
                <a:spcPts val="1200"/>
              </a:spcAft>
              <a:buNone/>
            </a:pPr>
            <a:r>
              <a:rPr lang="en-US" altLang="zh-CN" sz="2400" dirty="0">
                <a:latin typeface="Calibri" panose="020F0502020204030204" pitchFamily="34" charset="0"/>
                <a:ea typeface="宋体" panose="02010600030101010101" pitchFamily="2" charset="-122"/>
                <a:cs typeface="Verdana" panose="020B0604030504040204" pitchFamily="34" charset="0"/>
              </a:rPr>
              <a:t>	minijava.jj</a:t>
            </a:r>
            <a:r>
              <a:rPr lang="zh-CN" altLang="en-US" sz="2400" dirty="0">
                <a:latin typeface="Calibri" panose="020F0502020204030204" pitchFamily="34" charset="0"/>
                <a:cs typeface="Verdana" panose="020B0604030504040204" pitchFamily="34" charset="0"/>
              </a:rPr>
              <a:t>，</a:t>
            </a:r>
            <a:r>
              <a:rPr lang="en-US" altLang="zh-CN" sz="2400" dirty="0">
                <a:latin typeface="Calibri" panose="020F0502020204030204" pitchFamily="34" charset="0"/>
                <a:ea typeface="宋体" panose="02010600030101010101" pitchFamily="2" charset="-122"/>
                <a:cs typeface="Verdana" panose="020B0604030504040204" pitchFamily="34" charset="0"/>
              </a:rPr>
              <a:t>jtb1.3.2.jar</a:t>
            </a:r>
            <a:r>
              <a:rPr lang="zh-CN" altLang="en-US" sz="2400" dirty="0">
                <a:latin typeface="Calibri" panose="020F0502020204030204" pitchFamily="34" charset="0"/>
                <a:cs typeface="Verdana" panose="020B0604030504040204" pitchFamily="34" charset="0"/>
              </a:rPr>
              <a:t>和</a:t>
            </a:r>
            <a:r>
              <a:rPr lang="en-US" altLang="zh-CN" sz="2400" dirty="0">
                <a:latin typeface="Calibri" panose="020F0502020204030204" pitchFamily="34" charset="0"/>
                <a:ea typeface="宋体" panose="02010600030101010101" pitchFamily="2" charset="-122"/>
                <a:cs typeface="Verdana" panose="020B0604030504040204" pitchFamily="34" charset="0"/>
              </a:rPr>
              <a:t>javacc.jar</a:t>
            </a:r>
            <a:endParaRPr lang="en-US" altLang="zh-CN" sz="2400" dirty="0">
              <a:latin typeface="Calibri" panose="020F0502020204030204" pitchFamily="34" charset="0"/>
              <a:ea typeface="宋体" panose="02010600030101010101" pitchFamily="2" charset="-122"/>
              <a:cs typeface="Verdana" panose="020B0604030504040204" pitchFamily="34" charset="0"/>
            </a:endParaRPr>
          </a:p>
          <a:p>
            <a:pPr>
              <a:spcBef>
                <a:spcPts val="3000"/>
              </a:spcBef>
              <a:spcAft>
                <a:spcPts val="600"/>
              </a:spcAft>
            </a:pPr>
            <a:r>
              <a:rPr lang="zh-CN" altLang="en-US" sz="2400" b="1" dirty="0">
                <a:latin typeface="Calibri" panose="020F0502020204030204" pitchFamily="34" charset="0"/>
                <a:cs typeface="Verdana" panose="020B0604030504040204" pitchFamily="34" charset="0"/>
              </a:rPr>
              <a:t>生成语法树类文件：</a:t>
            </a:r>
            <a:endParaRPr lang="en-US" altLang="zh-CN" sz="2400" b="1" dirty="0">
              <a:latin typeface="Calibri" panose="020F0502020204030204" pitchFamily="34" charset="0"/>
              <a:cs typeface="Verdana" panose="020B0604030504040204" pitchFamily="34" charset="0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zh-CN" sz="2400" dirty="0"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	java -jar jtb132.jar  minijava.jj</a:t>
            </a:r>
            <a:r>
              <a:rPr lang="zh-CN" altLang="en-US" sz="2400" dirty="0"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， </a:t>
            </a:r>
            <a:endParaRPr lang="en-US" altLang="zh-CN" sz="2400" dirty="0"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  <a:p>
            <a:pPr marL="457200" lvl="1" indent="0">
              <a:spcBef>
                <a:spcPts val="600"/>
              </a:spcBef>
              <a:buNone/>
            </a:pP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得到语法树的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Java</a:t>
            </a: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类和一个新的词法语法文件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jtb.out.jj</a:t>
            </a:r>
            <a:endParaRPr lang="en-US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3000"/>
              </a:spcBef>
              <a:spcAft>
                <a:spcPts val="600"/>
              </a:spcAft>
            </a:pPr>
            <a:r>
              <a:rPr lang="zh-CN" altLang="en-US" sz="2400" b="1" dirty="0">
                <a:cs typeface="Verdana" panose="020B0604030504040204" pitchFamily="34" charset="0"/>
              </a:rPr>
              <a:t>生成词法和语法分析器</a:t>
            </a:r>
            <a:r>
              <a:rPr lang="zh-CN" altLang="en-US" sz="2800" b="1" dirty="0">
                <a:cs typeface="Verdana" panose="020B0604030504040204" pitchFamily="34" charset="0"/>
              </a:rPr>
              <a:t>：</a:t>
            </a:r>
            <a:endParaRPr lang="en-US" altLang="zh-CN" sz="2800" b="1" dirty="0">
              <a:cs typeface="Verdana" panose="020B0604030504040204" pitchFamily="34" charset="0"/>
            </a:endParaRPr>
          </a:p>
          <a:p>
            <a:pPr marL="0" indent="0">
              <a:spcBef>
                <a:spcPts val="600"/>
              </a:spcBef>
              <a:spcAft>
                <a:spcPts val="1200"/>
              </a:spcAft>
              <a:buNone/>
            </a:pPr>
            <a:r>
              <a:rPr lang="en-US" altLang="zh-CN" sz="2400" b="1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java –cp [javacc.jar</a:t>
            </a: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的路径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] </a:t>
            </a:r>
            <a:r>
              <a:rPr lang="en-US" altLang="zh-CN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javacc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 jtb.out.jj</a:t>
            </a:r>
            <a:endParaRPr lang="en-US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spcBef>
                <a:spcPts val="1200"/>
              </a:spcBef>
              <a:spcAft>
                <a:spcPts val="1200"/>
              </a:spcAft>
            </a:pPr>
            <a:r>
              <a:rPr lang="zh-CN" altLang="en-US" sz="2130" b="1" dirty="0">
                <a:cs typeface="Verdana" panose="020B0604030504040204" pitchFamily="34" charset="0"/>
              </a:rPr>
              <a:t>举例：D:\codes\Piglet\src&gt;java -cp D:\codes\Piglet\src\javacc.jar  javacc jtb.out.jj</a:t>
            </a:r>
            <a:endParaRPr lang="zh-CN" altLang="en-US" sz="2130" b="1" dirty="0">
              <a:cs typeface="Verdana" panose="020B0604030504040204" pitchFamily="34" charset="0"/>
            </a:endParaRPr>
          </a:p>
          <a:p>
            <a:endParaRPr lang="zh-CN" altLang="en-US" dirty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692"/>
    </mc:Choice>
    <mc:Fallback>
      <p:transition spd="slow" advTm="866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输出文件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1988" y="148860"/>
            <a:ext cx="5553762" cy="656028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476250" y="1825625"/>
            <a:ext cx="5257800" cy="4351338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包括</a:t>
            </a:r>
            <a:r>
              <a:rPr lang="en-US" altLang="zh-CN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syntaxtree</a:t>
            </a: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和</a:t>
            </a:r>
            <a:r>
              <a:rPr lang="en-US" altLang="zh-CN" sz="2400" b="1" dirty="0">
                <a:latin typeface="Calibri" panose="020F0502020204030204" pitchFamily="34" charset="0"/>
                <a:cs typeface="Calibri" panose="020F0502020204030204" pitchFamily="34" charset="0"/>
              </a:rPr>
              <a:t>visitor</a:t>
            </a: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两个目录</a:t>
            </a:r>
            <a:endParaRPr lang="en-US" altLang="zh-CN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syntaxtree</a:t>
            </a:r>
            <a:r>
              <a:rPr lang="zh-CN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目录下的每个文件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zh-CN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类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r>
              <a:rPr lang="zh-CN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代表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AST</a:t>
            </a:r>
            <a:r>
              <a:rPr lang="zh-CN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的一种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node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代码中的注释会注明当前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node</a:t>
            </a:r>
            <a:r>
              <a:rPr lang="zh-CN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由哪个产生式自动生成的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zh-CN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参考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jtb.out.jj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zh-CN" altLang="en-US" dirty="0"/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076"/>
    </mc:Choice>
    <mc:Fallback>
      <p:transition spd="slow" advTm="108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输出文件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250" y="1825625"/>
            <a:ext cx="5257800" cy="4351338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包括</a:t>
            </a:r>
            <a:r>
              <a:rPr lang="en-US" altLang="zh-CN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syntaxtree</a:t>
            </a: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和</a:t>
            </a:r>
            <a:r>
              <a:rPr lang="en-US" altLang="zh-CN" sz="2400" b="1" dirty="0">
                <a:latin typeface="Calibri" panose="020F0502020204030204" pitchFamily="34" charset="0"/>
                <a:cs typeface="Calibri" panose="020F0502020204030204" pitchFamily="34" charset="0"/>
              </a:rPr>
              <a:t>visitor</a:t>
            </a: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两个目录</a:t>
            </a:r>
            <a:endParaRPr lang="en-US" altLang="zh-CN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syntaxtree</a:t>
            </a:r>
            <a:r>
              <a:rPr lang="zh-CN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目录下的每个文件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zh-CN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类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r>
              <a:rPr lang="zh-CN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代表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AST</a:t>
            </a:r>
            <a:r>
              <a:rPr lang="zh-CN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的一种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node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代码中的注释会注明当前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node</a:t>
            </a:r>
            <a:r>
              <a:rPr lang="zh-CN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由哪个产生式自动生成的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zh-CN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参考</a:t>
            </a:r>
            <a:r>
              <a:rPr lang="en-US" altLang="zh-CN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jtb.out.jj</a:t>
            </a:r>
            <a:r>
              <a:rPr lang="en-US" altLang="zh-CN" sz="20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altLang="zh-CN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17881" y="769938"/>
            <a:ext cx="5735969" cy="5407025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220"/>
    </mc:Choice>
    <mc:Fallback>
      <p:transition spd="slow" advTm="32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输出文件</a:t>
            </a:r>
            <a:endParaRPr lang="zh-CN" altLang="en-US" dirty="0"/>
          </a:p>
        </p:txBody>
      </p:sp>
      <p:pic>
        <p:nvPicPr>
          <p:cNvPr id="5" name="图片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65736"/>
            <a:ext cx="5753100" cy="6326528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476250" y="1825625"/>
            <a:ext cx="5257800" cy="4351338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包括</a:t>
            </a:r>
            <a:r>
              <a:rPr lang="en-US" altLang="zh-CN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syntaxtree</a:t>
            </a: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和</a:t>
            </a:r>
            <a:r>
              <a:rPr lang="en-US" altLang="zh-CN" sz="2400" b="1" dirty="0">
                <a:latin typeface="Calibri" panose="020F0502020204030204" pitchFamily="34" charset="0"/>
                <a:cs typeface="Calibri" panose="020F0502020204030204" pitchFamily="34" charset="0"/>
              </a:rPr>
              <a:t>visitor</a:t>
            </a: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两个目录</a:t>
            </a:r>
            <a:endParaRPr lang="en-US" altLang="zh-CN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zh-CN" sz="2000" dirty="0">
                <a:latin typeface="Calibri" panose="020F0502020204030204" pitchFamily="34" charset="0"/>
                <a:ea typeface="宋体" panose="02010600030101010101" pitchFamily="2" charset="-122"/>
              </a:rPr>
              <a:t>visitor</a:t>
            </a:r>
            <a:r>
              <a:rPr lang="zh-CN" altLang="en-US" sz="2000" dirty="0">
                <a:latin typeface="Calibri" panose="020F0502020204030204" pitchFamily="34" charset="0"/>
              </a:rPr>
              <a:t>目录包含了遍历</a:t>
            </a:r>
            <a:r>
              <a:rPr lang="en-US" altLang="zh-CN" sz="2000" dirty="0">
                <a:latin typeface="Calibri" panose="020F0502020204030204" pitchFamily="34" charset="0"/>
                <a:ea typeface="宋体" panose="02010600030101010101" pitchFamily="2" charset="-122"/>
              </a:rPr>
              <a:t>AST</a:t>
            </a:r>
            <a:r>
              <a:rPr lang="zh-CN" altLang="en-US" sz="2000" dirty="0">
                <a:latin typeface="Calibri" panose="020F0502020204030204" pitchFamily="34" charset="0"/>
              </a:rPr>
              <a:t>所有结点的</a:t>
            </a:r>
            <a:r>
              <a:rPr lang="en-US" altLang="zh-CN" sz="2000" dirty="0">
                <a:latin typeface="Calibri" panose="020F0502020204030204" pitchFamily="34" charset="0"/>
                <a:ea typeface="宋体" panose="02010600030101010101" pitchFamily="2" charset="-122"/>
              </a:rPr>
              <a:t>Visitor(</a:t>
            </a:r>
            <a:r>
              <a:rPr lang="zh-CN" altLang="en-US" sz="2000" dirty="0">
                <a:latin typeface="Calibri" panose="020F0502020204030204" pitchFamily="34" charset="0"/>
              </a:rPr>
              <a:t>访问者模式</a:t>
            </a:r>
            <a:r>
              <a:rPr lang="en-US" altLang="zh-CN" sz="2000" dirty="0">
                <a:latin typeface="Calibri" panose="020F0502020204030204" pitchFamily="34" charset="0"/>
                <a:ea typeface="宋体" panose="02010600030101010101" pitchFamily="2" charset="-122"/>
              </a:rPr>
              <a:t>)</a:t>
            </a:r>
            <a:r>
              <a:rPr lang="zh-CN" altLang="en-US" sz="2000" dirty="0">
                <a:latin typeface="Calibri" panose="020F0502020204030204" pitchFamily="34" charset="0"/>
              </a:rPr>
              <a:t>接口，不论是构造符号表、类型检查还是代码生成，你只需实现完成相应功能的</a:t>
            </a:r>
            <a:r>
              <a:rPr lang="en-US" altLang="zh-CN" sz="2000" dirty="0">
                <a:latin typeface="Calibri" panose="020F0502020204030204" pitchFamily="34" charset="0"/>
                <a:ea typeface="宋体" panose="02010600030101010101" pitchFamily="2" charset="-122"/>
              </a:rPr>
              <a:t>Visitor</a:t>
            </a:r>
            <a:r>
              <a:rPr lang="zh-CN" altLang="en-US" sz="2000" dirty="0">
                <a:latin typeface="Calibri" panose="020F0502020204030204" pitchFamily="34" charset="0"/>
              </a:rPr>
              <a:t>即可</a:t>
            </a:r>
            <a:endParaRPr lang="en-US" altLang="zh-CN" sz="2000" dirty="0">
              <a:latin typeface="Calibri" panose="020F0502020204030204" pitchFamily="34" charset="0"/>
              <a:ea typeface="宋体" panose="02010600030101010101" pitchFamily="2" charset="-122"/>
            </a:endParaRPr>
          </a:p>
          <a:p>
            <a:endParaRPr lang="zh-CN" altLang="en-US" dirty="0"/>
          </a:p>
        </p:txBody>
      </p:sp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128"/>
    </mc:Choice>
    <mc:Fallback>
      <p:transition spd="slow" advTm="641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Next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9563100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Java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接口和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Visitor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设计模式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使用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JavaCC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和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JTB</a:t>
            </a:r>
            <a:r>
              <a:rPr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生成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AST</a:t>
            </a:r>
            <a:endParaRPr lang="en-US" altLang="zh-C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zh-CN" altLang="en-US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对</a:t>
            </a:r>
            <a:r>
              <a:rPr lang="en-US" altLang="zh-CN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AST</a:t>
            </a:r>
            <a:r>
              <a:rPr lang="zh-CN" altLang="en-US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的简单操作</a:t>
            </a:r>
            <a:endParaRPr lang="zh-CN" altLang="en-US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80"/>
    </mc:Choice>
    <mc:Fallback>
      <p:transition spd="slow" advTm="150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 Toy Example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zh-CN" alt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目标</a:t>
            </a:r>
            <a:endParaRPr lang="en-US" altLang="zh-CN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spcAft>
                <a:spcPts val="2400"/>
              </a:spcAft>
            </a:pPr>
            <a:r>
              <a:rPr lang="zh-CN" alt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打印</a:t>
            </a:r>
            <a:r>
              <a:rPr lang="en-US" altLang="zh-CN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minijava</a:t>
            </a:r>
            <a:r>
              <a:rPr lang="zh-CN" alt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程序中所有变量的名字</a:t>
            </a:r>
            <a:endParaRPr lang="en-US" altLang="zh-C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zh-CN" alt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方法</a:t>
            </a:r>
            <a:endParaRPr lang="en-US" altLang="zh-CN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</a:pP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按以上步骤生成</a:t>
            </a:r>
            <a:r>
              <a:rPr lang="en-US" altLang="zh-CN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minijava</a:t>
            </a: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的语法树类和词法语法分析器</a:t>
            </a:r>
            <a:endParaRPr lang="en-US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</a:pP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自己编写一个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Main</a:t>
            </a: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函数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调用</a:t>
            </a:r>
            <a:r>
              <a:rPr lang="en-US" altLang="zh-CN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javacc</a:t>
            </a: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生成的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parser</a:t>
            </a: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，对输入的源程序进行词法语法分析，生成其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AST</a:t>
            </a:r>
            <a:endParaRPr lang="en-US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</a:pP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用自己实现的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visitor</a:t>
            </a: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遍历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AST</a:t>
            </a: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，对相关的节点进行访问和操作</a:t>
            </a:r>
            <a:endParaRPr lang="zh-CN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888"/>
    </mc:Choice>
    <mc:Fallback>
      <p:transition spd="slow" advTm="55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1981200" y="611104"/>
            <a:ext cx="8229600" cy="5635792"/>
          </a:xfrm>
          <a:ln>
            <a:solidFill>
              <a:srgbClr val="FF0000"/>
            </a:solidFill>
          </a:ln>
        </p:spPr>
        <p:txBody>
          <a:bodyPr>
            <a:normAutofit lnSpcReduction="10000"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rgbClr val="00B050"/>
                </a:solidFill>
                <a:latin typeface="Calibri" panose="020F0502020204030204" pitchFamily="34" charset="0"/>
              </a:rPr>
              <a:t>import</a:t>
            </a:r>
            <a:r>
              <a:rPr lang="en-US" altLang="zh-CN" sz="2400" dirty="0">
                <a:latin typeface="Calibri" panose="020F0502020204030204" pitchFamily="34" charset="0"/>
              </a:rPr>
              <a:t> java.io.*;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rgbClr val="00B050"/>
                </a:solidFill>
                <a:latin typeface="Calibri" panose="020F0502020204030204" pitchFamily="34" charset="0"/>
              </a:rPr>
              <a:t>import</a:t>
            </a:r>
            <a:r>
              <a:rPr lang="en-US" altLang="zh-CN" sz="2400" dirty="0">
                <a:latin typeface="Calibri" panose="020F0502020204030204" pitchFamily="34" charset="0"/>
              </a:rPr>
              <a:t> visitor.*;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rgbClr val="00B050"/>
                </a:solidFill>
                <a:latin typeface="Calibri" panose="020F0502020204030204" pitchFamily="34" charset="0"/>
              </a:rPr>
              <a:t>import</a:t>
            </a:r>
            <a:r>
              <a:rPr lang="en-US" altLang="zh-CN" sz="2400" dirty="0">
                <a:latin typeface="Calibri" panose="020F0502020204030204" pitchFamily="34" charset="0"/>
              </a:rPr>
              <a:t> </a:t>
            </a:r>
            <a:r>
              <a:rPr lang="en-US" altLang="zh-CN" sz="2400" dirty="0" err="1">
                <a:latin typeface="Calibri" panose="020F0502020204030204" pitchFamily="34" charset="0"/>
              </a:rPr>
              <a:t>syntaxtree</a:t>
            </a:r>
            <a:r>
              <a:rPr lang="en-US" altLang="zh-CN" sz="2400" dirty="0">
                <a:latin typeface="Calibri" panose="020F0502020204030204" pitchFamily="34" charset="0"/>
              </a:rPr>
              <a:t>.*;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rgbClr val="00B050"/>
                </a:solidFill>
                <a:latin typeface="Calibri" panose="020F0502020204030204" pitchFamily="34" charset="0"/>
              </a:rPr>
              <a:t>class</a:t>
            </a:r>
            <a:r>
              <a:rPr lang="en-US" altLang="zh-CN" sz="2400" dirty="0">
                <a:latin typeface="Calibri" panose="020F0502020204030204" pitchFamily="34" charset="0"/>
              </a:rPr>
              <a:t> </a:t>
            </a:r>
            <a:r>
              <a:rPr lang="en-US" altLang="zh-CN" sz="2400" dirty="0" err="1">
                <a:latin typeface="Calibri" panose="020F0502020204030204" pitchFamily="34" charset="0"/>
              </a:rPr>
              <a:t>MyVisitor</a:t>
            </a:r>
            <a:r>
              <a:rPr lang="en-US" altLang="zh-CN" sz="2400" dirty="0">
                <a:latin typeface="Calibri" panose="020F0502020204030204" pitchFamily="34" charset="0"/>
              </a:rPr>
              <a:t> </a:t>
            </a:r>
            <a:r>
              <a:rPr lang="en-US" altLang="zh-CN" sz="2400" dirty="0">
                <a:solidFill>
                  <a:srgbClr val="00B050"/>
                </a:solidFill>
                <a:latin typeface="Calibri" panose="020F0502020204030204" pitchFamily="34" charset="0"/>
              </a:rPr>
              <a:t>extends</a:t>
            </a:r>
            <a:r>
              <a:rPr lang="en-US" altLang="zh-CN" sz="2400" dirty="0">
                <a:latin typeface="Calibri" panose="020F0502020204030204" pitchFamily="34" charset="0"/>
              </a:rPr>
              <a:t> </a:t>
            </a:r>
            <a:r>
              <a:rPr lang="en-US" altLang="zh-CN" sz="2400" dirty="0" err="1">
                <a:latin typeface="Calibri" panose="020F0502020204030204" pitchFamily="34" charset="0"/>
              </a:rPr>
              <a:t>DepthFirstVisitor</a:t>
            </a:r>
            <a:r>
              <a:rPr lang="en-US" altLang="zh-CN" sz="2400" dirty="0">
                <a:latin typeface="Calibri" panose="020F0502020204030204" pitchFamily="34" charset="0"/>
              </a:rPr>
              <a:t> {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latin typeface="Calibri" panose="020F0502020204030204" pitchFamily="34" charset="0"/>
              </a:rPr>
              <a:t>	</a:t>
            </a:r>
            <a:r>
              <a:rPr lang="en-US" altLang="zh-CN" sz="2400" dirty="0">
                <a:solidFill>
                  <a:srgbClr val="00B050"/>
                </a:solidFill>
                <a:latin typeface="Calibri" panose="020F0502020204030204" pitchFamily="34" charset="0"/>
              </a:rPr>
              <a:t>public void</a:t>
            </a:r>
            <a:r>
              <a:rPr lang="en-US" altLang="zh-CN" sz="2400" dirty="0">
                <a:latin typeface="Calibri" panose="020F0502020204030204" pitchFamily="34" charset="0"/>
              </a:rPr>
              <a:t> visit(</a:t>
            </a:r>
            <a:r>
              <a:rPr lang="en-US" altLang="zh-CN" sz="2400" dirty="0" err="1">
                <a:latin typeface="Calibri" panose="020F0502020204030204" pitchFamily="34" charset="0"/>
              </a:rPr>
              <a:t>VarDeclaration</a:t>
            </a:r>
            <a:r>
              <a:rPr lang="en-US" altLang="zh-CN" sz="2400" dirty="0">
                <a:latin typeface="Calibri" panose="020F0502020204030204" pitchFamily="34" charset="0"/>
              </a:rPr>
              <a:t> n) {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latin typeface="Calibri" panose="020F0502020204030204" pitchFamily="34" charset="0"/>
              </a:rPr>
              <a:t>		Identifier id = (Identifier)n.f1;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latin typeface="Calibri" panose="020F0502020204030204" pitchFamily="34" charset="0"/>
              </a:rPr>
              <a:t>		</a:t>
            </a:r>
            <a:r>
              <a:rPr lang="en-US" altLang="zh-CN" sz="2400" dirty="0" err="1">
                <a:latin typeface="Calibri" panose="020F0502020204030204" pitchFamily="34" charset="0"/>
              </a:rPr>
              <a:t>System.out.println</a:t>
            </a:r>
            <a:r>
              <a:rPr lang="en-US" altLang="zh-CN" sz="2400" dirty="0">
                <a:latin typeface="Calibri" panose="020F0502020204030204" pitchFamily="34" charset="0"/>
              </a:rPr>
              <a:t>("</a:t>
            </a:r>
            <a:r>
              <a:rPr lang="en-US" altLang="zh-CN" sz="2400" dirty="0" err="1">
                <a:solidFill>
                  <a:srgbClr val="0000FF"/>
                </a:solidFill>
                <a:latin typeface="Calibri" panose="020F0502020204030204" pitchFamily="34" charset="0"/>
              </a:rPr>
              <a:t>VarName</a:t>
            </a:r>
            <a:r>
              <a:rPr lang="en-US" altLang="zh-CN" sz="2400" dirty="0">
                <a:solidFill>
                  <a:srgbClr val="0000FF"/>
                </a:solidFill>
                <a:latin typeface="Calibri" panose="020F0502020204030204" pitchFamily="34" charset="0"/>
              </a:rPr>
              <a:t>:</a:t>
            </a:r>
            <a:r>
              <a:rPr lang="en-US" altLang="zh-CN" sz="2400" dirty="0">
                <a:latin typeface="Calibri" panose="020F0502020204030204" pitchFamily="34" charset="0"/>
              </a:rPr>
              <a:t> "+id.f0.toString());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latin typeface="Calibri" panose="020F0502020204030204" pitchFamily="34" charset="0"/>
              </a:rPr>
              <a:t>		n.f0.accept(</a:t>
            </a:r>
            <a:r>
              <a:rPr lang="en-US" altLang="zh-CN" sz="2400" dirty="0">
                <a:solidFill>
                  <a:srgbClr val="00B050"/>
                </a:solidFill>
                <a:latin typeface="Calibri" panose="020F0502020204030204" pitchFamily="34" charset="0"/>
              </a:rPr>
              <a:t>this</a:t>
            </a:r>
            <a:r>
              <a:rPr lang="en-US" altLang="zh-CN" sz="2400" dirty="0">
                <a:latin typeface="Calibri" panose="020F0502020204030204" pitchFamily="34" charset="0"/>
              </a:rPr>
              <a:t>);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latin typeface="Calibri" panose="020F0502020204030204" pitchFamily="34" charset="0"/>
              </a:rPr>
              <a:t>		n.f1.accept(</a:t>
            </a:r>
            <a:r>
              <a:rPr lang="en-US" altLang="zh-CN" sz="2400" dirty="0">
                <a:solidFill>
                  <a:srgbClr val="00B050"/>
                </a:solidFill>
                <a:latin typeface="Calibri" panose="020F0502020204030204" pitchFamily="34" charset="0"/>
              </a:rPr>
              <a:t>this</a:t>
            </a:r>
            <a:r>
              <a:rPr lang="en-US" altLang="zh-CN" sz="2400" dirty="0">
                <a:latin typeface="Calibri" panose="020F0502020204030204" pitchFamily="34" charset="0"/>
              </a:rPr>
              <a:t>);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latin typeface="Calibri" panose="020F0502020204030204" pitchFamily="34" charset="0"/>
              </a:rPr>
              <a:t>		n.f2.accept(</a:t>
            </a:r>
            <a:r>
              <a:rPr lang="en-US" altLang="zh-CN" sz="2400" dirty="0">
                <a:solidFill>
                  <a:srgbClr val="00B050"/>
                </a:solidFill>
                <a:latin typeface="Calibri" panose="020F0502020204030204" pitchFamily="34" charset="0"/>
              </a:rPr>
              <a:t>this</a:t>
            </a:r>
            <a:r>
              <a:rPr lang="en-US" altLang="zh-CN" sz="2400" dirty="0">
                <a:latin typeface="Calibri" panose="020F0502020204030204" pitchFamily="34" charset="0"/>
              </a:rPr>
              <a:t>);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latin typeface="Calibri" panose="020F0502020204030204" pitchFamily="34" charset="0"/>
              </a:rPr>
              <a:t>	}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latin typeface="Calibri" panose="020F0502020204030204" pitchFamily="34" charset="0"/>
              </a:rPr>
              <a:t>}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zh-CN" altLang="en-US" sz="2400" dirty="0">
              <a:latin typeface="Calibri" panose="020F0502020204030204" pitchFamily="34" charset="0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012"/>
    </mc:Choice>
    <mc:Fallback>
      <p:transition spd="slow" advTm="1080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1703387" y="202323"/>
            <a:ext cx="8785225" cy="6453354"/>
          </a:xfrm>
          <a:ln>
            <a:solidFill>
              <a:srgbClr val="FF0000"/>
            </a:solidFill>
          </a:ln>
        </p:spPr>
        <p:txBody>
          <a:bodyPr>
            <a:normAutofit lnSpcReduction="10000"/>
          </a:bodyPr>
          <a:lstStyle/>
          <a:p>
            <a:pPr marL="0" indent="0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rgbClr val="00B050"/>
                </a:solidFill>
                <a:latin typeface="Calibri" panose="020F0502020204030204" pitchFamily="34" charset="0"/>
              </a:rPr>
              <a:t>public class </a:t>
            </a:r>
            <a:r>
              <a:rPr lang="en-US" altLang="zh-CN" sz="2400" dirty="0">
                <a:latin typeface="Calibri" panose="020F0502020204030204" pitchFamily="34" charset="0"/>
              </a:rPr>
              <a:t>Main {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latin typeface="Calibri" panose="020F0502020204030204" pitchFamily="34" charset="0"/>
              </a:rPr>
              <a:t>	</a:t>
            </a:r>
            <a:r>
              <a:rPr lang="en-US" altLang="zh-CN" sz="2400" dirty="0">
                <a:solidFill>
                  <a:srgbClr val="00B050"/>
                </a:solidFill>
                <a:latin typeface="Calibri" panose="020F0502020204030204" pitchFamily="34" charset="0"/>
              </a:rPr>
              <a:t>public static void </a:t>
            </a:r>
            <a:r>
              <a:rPr lang="en-US" altLang="zh-CN" sz="2400" dirty="0">
                <a:latin typeface="Calibri" panose="020F0502020204030204" pitchFamily="34" charset="0"/>
              </a:rPr>
              <a:t>main(String </a:t>
            </a:r>
            <a:r>
              <a:rPr lang="en-US" altLang="zh-CN" sz="2400" dirty="0" err="1">
                <a:latin typeface="Calibri" panose="020F0502020204030204" pitchFamily="34" charset="0"/>
              </a:rPr>
              <a:t>args</a:t>
            </a:r>
            <a:r>
              <a:rPr lang="en-US" altLang="zh-CN" sz="2400" dirty="0">
                <a:latin typeface="Calibri" panose="020F0502020204030204" pitchFamily="34" charset="0"/>
              </a:rPr>
              <a:t>[]){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latin typeface="Calibri" panose="020F0502020204030204" pitchFamily="34" charset="0"/>
              </a:rPr>
              <a:t>		</a:t>
            </a:r>
            <a:r>
              <a:rPr lang="en-US" altLang="zh-CN" sz="2400" dirty="0">
                <a:solidFill>
                  <a:srgbClr val="00B050"/>
                </a:solidFill>
                <a:latin typeface="Calibri" panose="020F0502020204030204" pitchFamily="34" charset="0"/>
              </a:rPr>
              <a:t>try</a:t>
            </a:r>
            <a:r>
              <a:rPr lang="en-US" altLang="zh-CN" sz="2400" dirty="0">
                <a:latin typeface="Calibri" panose="020F0502020204030204" pitchFamily="34" charset="0"/>
              </a:rPr>
              <a:t> {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latin typeface="Calibri" panose="020F0502020204030204" pitchFamily="34" charset="0"/>
              </a:rPr>
              <a:t>			</a:t>
            </a:r>
            <a:r>
              <a:rPr lang="en-US" altLang="zh-CN" sz="2400" dirty="0" err="1">
                <a:latin typeface="Calibri" panose="020F0502020204030204" pitchFamily="34" charset="0"/>
              </a:rPr>
              <a:t>InputStream</a:t>
            </a:r>
            <a:r>
              <a:rPr lang="en-US" altLang="zh-CN" sz="2400" dirty="0">
                <a:latin typeface="Calibri" panose="020F0502020204030204" pitchFamily="34" charset="0"/>
              </a:rPr>
              <a:t> in = </a:t>
            </a:r>
            <a:r>
              <a:rPr lang="en-US" altLang="zh-CN" sz="2400" dirty="0">
                <a:solidFill>
                  <a:srgbClr val="00B050"/>
                </a:solidFill>
                <a:latin typeface="Calibri" panose="020F0502020204030204" pitchFamily="34" charset="0"/>
              </a:rPr>
              <a:t>new</a:t>
            </a:r>
            <a:r>
              <a:rPr lang="en-US" altLang="zh-CN" sz="2400" dirty="0">
                <a:latin typeface="Calibri" panose="020F0502020204030204" pitchFamily="34" charset="0"/>
              </a:rPr>
              <a:t> </a:t>
            </a:r>
            <a:r>
              <a:rPr lang="en-US" altLang="zh-CN" sz="2400" dirty="0" err="1">
                <a:latin typeface="Calibri" panose="020F0502020204030204" pitchFamily="34" charset="0"/>
              </a:rPr>
              <a:t>FileInputStream</a:t>
            </a:r>
            <a:r>
              <a:rPr lang="en-US" altLang="zh-CN" sz="2400" dirty="0">
                <a:latin typeface="Calibri" panose="020F0502020204030204" pitchFamily="34" charset="0"/>
              </a:rPr>
              <a:t>(</a:t>
            </a:r>
            <a:r>
              <a:rPr lang="en-US" altLang="zh-CN" sz="2400" dirty="0" err="1">
                <a:latin typeface="Calibri" panose="020F0502020204030204" pitchFamily="34" charset="0"/>
              </a:rPr>
              <a:t>args</a:t>
            </a:r>
            <a:r>
              <a:rPr lang="en-US" altLang="zh-CN" sz="2400" dirty="0">
                <a:latin typeface="Calibri" panose="020F0502020204030204" pitchFamily="34" charset="0"/>
              </a:rPr>
              <a:t>[0]);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latin typeface="Calibri" panose="020F0502020204030204" pitchFamily="34" charset="0"/>
              </a:rPr>
              <a:t>			Node root = </a:t>
            </a:r>
            <a:r>
              <a:rPr lang="en-US" altLang="zh-CN" sz="2400" dirty="0">
                <a:solidFill>
                  <a:srgbClr val="00B050"/>
                </a:solidFill>
                <a:latin typeface="Calibri" panose="020F0502020204030204" pitchFamily="34" charset="0"/>
              </a:rPr>
              <a:t>new</a:t>
            </a:r>
            <a:r>
              <a:rPr lang="en-US" altLang="zh-CN" sz="2400" dirty="0">
                <a:latin typeface="Calibri" panose="020F0502020204030204" pitchFamily="34" charset="0"/>
              </a:rPr>
              <a:t> </a:t>
            </a:r>
            <a:r>
              <a:rPr lang="en-US" altLang="zh-CN" sz="2400" dirty="0" err="1">
                <a:latin typeface="Calibri" panose="020F0502020204030204" pitchFamily="34" charset="0"/>
              </a:rPr>
              <a:t>MiniJavaParser</a:t>
            </a:r>
            <a:r>
              <a:rPr lang="en-US" altLang="zh-CN" sz="2400" dirty="0">
                <a:latin typeface="Calibri" panose="020F0502020204030204" pitchFamily="34" charset="0"/>
              </a:rPr>
              <a:t>(in).Goal();	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latin typeface="Calibri" panose="020F0502020204030204" pitchFamily="34" charset="0"/>
              </a:rPr>
              <a:t>			</a:t>
            </a:r>
            <a:r>
              <a:rPr lang="en-US" altLang="zh-CN" sz="2400" dirty="0" err="1">
                <a:latin typeface="Calibri" panose="020F0502020204030204" pitchFamily="34" charset="0"/>
              </a:rPr>
              <a:t>root.accept</a:t>
            </a:r>
            <a:r>
              <a:rPr lang="en-US" altLang="zh-CN" sz="2400" dirty="0">
                <a:latin typeface="Calibri" panose="020F0502020204030204" pitchFamily="34" charset="0"/>
              </a:rPr>
              <a:t>(</a:t>
            </a:r>
            <a:r>
              <a:rPr lang="en-US" altLang="zh-CN" sz="2400" dirty="0">
                <a:solidFill>
                  <a:srgbClr val="00B050"/>
                </a:solidFill>
                <a:latin typeface="Calibri" panose="020F0502020204030204" pitchFamily="34" charset="0"/>
              </a:rPr>
              <a:t>new</a:t>
            </a:r>
            <a:r>
              <a:rPr lang="en-US" altLang="zh-CN" sz="2400" dirty="0">
                <a:latin typeface="Calibri" panose="020F0502020204030204" pitchFamily="34" charset="0"/>
              </a:rPr>
              <a:t> </a:t>
            </a:r>
            <a:r>
              <a:rPr lang="en-US" altLang="zh-CN" sz="2400" dirty="0" err="1">
                <a:latin typeface="Calibri" panose="020F0502020204030204" pitchFamily="34" charset="0"/>
              </a:rPr>
              <a:t>MyVisitor</a:t>
            </a:r>
            <a:r>
              <a:rPr lang="en-US" altLang="zh-CN" sz="2400" dirty="0">
                <a:latin typeface="Calibri" panose="020F0502020204030204" pitchFamily="34" charset="0"/>
              </a:rPr>
              <a:t>());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latin typeface="Calibri" panose="020F0502020204030204" pitchFamily="34" charset="0"/>
              </a:rPr>
              <a:t>		} </a:t>
            </a:r>
            <a:r>
              <a:rPr lang="en-US" altLang="zh-CN" sz="2400" dirty="0">
                <a:solidFill>
                  <a:srgbClr val="00B050"/>
                </a:solidFill>
                <a:latin typeface="Calibri" panose="020F0502020204030204" pitchFamily="34" charset="0"/>
              </a:rPr>
              <a:t>catch</a:t>
            </a:r>
            <a:r>
              <a:rPr lang="en-US" altLang="zh-CN" sz="2400" dirty="0">
                <a:latin typeface="Calibri" panose="020F0502020204030204" pitchFamily="34" charset="0"/>
              </a:rPr>
              <a:t> (</a:t>
            </a:r>
            <a:r>
              <a:rPr lang="en-US" altLang="zh-CN" sz="2400" dirty="0" err="1">
                <a:latin typeface="Calibri" panose="020F0502020204030204" pitchFamily="34" charset="0"/>
              </a:rPr>
              <a:t>ParseException</a:t>
            </a:r>
            <a:r>
              <a:rPr lang="en-US" altLang="zh-CN" sz="2400" dirty="0">
                <a:latin typeface="Calibri" panose="020F0502020204030204" pitchFamily="34" charset="0"/>
              </a:rPr>
              <a:t> e) {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latin typeface="Calibri" panose="020F0502020204030204" pitchFamily="34" charset="0"/>
              </a:rPr>
              <a:t>			</a:t>
            </a:r>
            <a:r>
              <a:rPr lang="en-US" altLang="zh-CN" sz="2400" dirty="0" err="1">
                <a:latin typeface="Calibri" panose="020F0502020204030204" pitchFamily="34" charset="0"/>
              </a:rPr>
              <a:t>e.printStackTrace</a:t>
            </a:r>
            <a:r>
              <a:rPr lang="en-US" altLang="zh-CN" sz="2400" dirty="0">
                <a:latin typeface="Calibri" panose="020F0502020204030204" pitchFamily="34" charset="0"/>
              </a:rPr>
              <a:t>();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latin typeface="Calibri" panose="020F0502020204030204" pitchFamily="34" charset="0"/>
              </a:rPr>
              <a:t>		} </a:t>
            </a:r>
            <a:r>
              <a:rPr lang="en-US" altLang="zh-CN" sz="2400" dirty="0">
                <a:solidFill>
                  <a:srgbClr val="00B050"/>
                </a:solidFill>
                <a:latin typeface="Calibri" panose="020F0502020204030204" pitchFamily="34" charset="0"/>
              </a:rPr>
              <a:t>catch</a:t>
            </a:r>
            <a:r>
              <a:rPr lang="en-US" altLang="zh-CN" sz="2400" dirty="0">
                <a:latin typeface="Calibri" panose="020F0502020204030204" pitchFamily="34" charset="0"/>
              </a:rPr>
              <a:t> (</a:t>
            </a:r>
            <a:r>
              <a:rPr lang="en-US" altLang="zh-CN" sz="2400" dirty="0" err="1">
                <a:latin typeface="Calibri" panose="020F0502020204030204" pitchFamily="34" charset="0"/>
              </a:rPr>
              <a:t>TokenMgrError</a:t>
            </a:r>
            <a:r>
              <a:rPr lang="en-US" altLang="zh-CN" sz="2400" dirty="0">
                <a:latin typeface="Calibri" panose="020F0502020204030204" pitchFamily="34" charset="0"/>
              </a:rPr>
              <a:t> e) {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latin typeface="Calibri" panose="020F0502020204030204" pitchFamily="34" charset="0"/>
              </a:rPr>
              <a:t>			</a:t>
            </a:r>
            <a:r>
              <a:rPr lang="en-US" altLang="zh-CN" sz="2400" dirty="0" err="1">
                <a:latin typeface="Calibri" panose="020F0502020204030204" pitchFamily="34" charset="0"/>
              </a:rPr>
              <a:t>e.printStackTrace</a:t>
            </a:r>
            <a:r>
              <a:rPr lang="en-US" altLang="zh-CN" sz="2400" dirty="0">
                <a:latin typeface="Calibri" panose="020F0502020204030204" pitchFamily="34" charset="0"/>
              </a:rPr>
              <a:t>();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latin typeface="Calibri" panose="020F0502020204030204" pitchFamily="34" charset="0"/>
              </a:rPr>
              <a:t>		} </a:t>
            </a:r>
            <a:r>
              <a:rPr lang="en-US" altLang="zh-CN" sz="2400" dirty="0">
                <a:solidFill>
                  <a:srgbClr val="00B050"/>
                </a:solidFill>
                <a:latin typeface="Calibri" panose="020F0502020204030204" pitchFamily="34" charset="0"/>
              </a:rPr>
              <a:t>catch</a:t>
            </a:r>
            <a:r>
              <a:rPr lang="en-US" altLang="zh-CN" sz="2400" dirty="0">
                <a:latin typeface="Calibri" panose="020F0502020204030204" pitchFamily="34" charset="0"/>
              </a:rPr>
              <a:t> (Exception e) {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latin typeface="Calibri" panose="020F0502020204030204" pitchFamily="34" charset="0"/>
              </a:rPr>
              <a:t>			</a:t>
            </a:r>
            <a:r>
              <a:rPr lang="en-US" altLang="zh-CN" sz="2400" dirty="0" err="1">
                <a:latin typeface="Calibri" panose="020F0502020204030204" pitchFamily="34" charset="0"/>
              </a:rPr>
              <a:t>e.printStackTrace</a:t>
            </a:r>
            <a:r>
              <a:rPr lang="en-US" altLang="zh-CN" sz="2400" dirty="0">
                <a:latin typeface="Calibri" panose="020F0502020204030204" pitchFamily="34" charset="0"/>
              </a:rPr>
              <a:t>();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latin typeface="Calibri" panose="020F0502020204030204" pitchFamily="34" charset="0"/>
              </a:rPr>
              <a:t>		}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latin typeface="Calibri" panose="020F0502020204030204" pitchFamily="34" charset="0"/>
              </a:rPr>
              <a:t>	}</a:t>
            </a:r>
            <a:endParaRPr lang="en-US" altLang="zh-CN" sz="2400" dirty="0">
              <a:latin typeface="Calibri" panose="020F050202020403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400" dirty="0">
                <a:latin typeface="Calibri" panose="020F0502020204030204" pitchFamily="34" charset="0"/>
              </a:rPr>
              <a:t>}</a:t>
            </a:r>
            <a:endParaRPr lang="zh-CN" altLang="en-US" sz="2400" dirty="0">
              <a:latin typeface="Calibri" panose="020F0502020204030204" pitchFamily="34" charset="0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449"/>
    </mc:Choice>
    <mc:Fallback>
      <p:transition spd="slow" advTm="1144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This Week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进一步熟悉</a:t>
            </a:r>
            <a:r>
              <a:rPr lang="en-US" altLang="zh-CN" sz="2800" b="1" dirty="0" err="1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minijava.jj</a:t>
            </a:r>
            <a:endParaRPr lang="en-US" altLang="zh-CN" sz="2800" b="1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US" altLang="zh-CN" sz="2400" b="1" dirty="0" err="1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minijava</a:t>
            </a:r>
            <a:r>
              <a:rPr lang="zh-CN" altLang="en-US" sz="24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不支持</a:t>
            </a:r>
            <a:r>
              <a:rPr lang="en-US" altLang="zh-CN" sz="24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++</a:t>
            </a:r>
            <a:r>
              <a:rPr lang="zh-CN" altLang="en-US" sz="24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操作，怎样修改</a:t>
            </a:r>
            <a:r>
              <a:rPr lang="en-US" altLang="zh-CN" sz="2400" b="1" dirty="0" err="1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minijava.jj</a:t>
            </a:r>
            <a:r>
              <a:rPr lang="zh-CN" altLang="en-US" sz="24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添加该操作？</a:t>
            </a:r>
            <a:endParaRPr lang="en-US" altLang="zh-CN" sz="2400" b="1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阅读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UCLA CS132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上的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Factorial.java, 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它的语法树结构是怎样的？</a:t>
            </a:r>
            <a:endParaRPr lang="en-US" altLang="zh-CN" sz="2800" b="1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编写一个程序，对</a:t>
            </a:r>
            <a:r>
              <a:rPr lang="en-US" altLang="zh-CN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Factorial.java</a:t>
            </a:r>
            <a:r>
              <a:rPr lang="zh-CN" altLang="en-US" sz="2800" b="1" dirty="0">
                <a:latin typeface="Calibri" panose="020F0502020204030204" pitchFamily="34" charset="0"/>
                <a:ea typeface="仿宋" panose="02010609060101010101" pitchFamily="49" charset="-122"/>
                <a:cs typeface="Calibri" panose="020F0502020204030204" pitchFamily="34" charset="0"/>
              </a:rPr>
              <a:t>的语法树进行深度优先遍历，打印遍历得到的节点序列</a:t>
            </a:r>
            <a:endParaRPr lang="en-US" altLang="zh-CN" sz="2800" b="1" dirty="0">
              <a:latin typeface="Calibri" panose="020F0502020204030204" pitchFamily="34" charset="0"/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endParaRPr lang="zh-CN" altLang="en-US" dirty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226"/>
    </mc:Choice>
    <mc:Fallback>
      <p:transition spd="slow" advTm="722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JavaCC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JavaCC: Java Compiler </a:t>
            </a:r>
            <a:r>
              <a:rPr lang="en-US" altLang="zh-CN" sz="2800" b="1" dirty="0" err="1">
                <a:latin typeface="Calibri" panose="020F0502020204030204" pitchFamily="34" charset="0"/>
                <a:cs typeface="Calibri" panose="020F0502020204030204" pitchFamily="34" charset="0"/>
              </a:rPr>
              <a:t>Compiler</a:t>
            </a:r>
            <a:endParaRPr lang="en-US" altLang="zh-CN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US" altLang="zh-CN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Available at </a:t>
            </a:r>
            <a:r>
              <a:rPr lang="en-US" altLang="zh-CN" sz="2800" b="1" i="1" dirty="0">
                <a:latin typeface="Calibri" panose="020F0502020204030204" pitchFamily="34" charset="0"/>
                <a:cs typeface="Calibri" panose="020F0502020204030204" pitchFamily="34" charset="0"/>
              </a:rPr>
              <a:t>javacc.org</a:t>
            </a:r>
            <a:endParaRPr lang="en-US" altLang="zh-CN" sz="2800" b="1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US" altLang="zh-CN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CN" alt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输入：</a:t>
            </a: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一个</a:t>
            </a:r>
            <a:r>
              <a:rPr lang="en-US" altLang="zh-CN" sz="2400" b="1" dirty="0">
                <a:latin typeface="Calibri" panose="020F0502020204030204" pitchFamily="34" charset="0"/>
                <a:cs typeface="Calibri" panose="020F0502020204030204" pitchFamily="34" charset="0"/>
              </a:rPr>
              <a:t>JavaCC</a:t>
            </a: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语法文件 </a:t>
            </a:r>
            <a:r>
              <a:rPr lang="en-US" altLang="zh-CN" sz="2400" b="1" dirty="0">
                <a:latin typeface="Calibri" panose="020F0502020204030204" pitchFamily="34" charset="0"/>
                <a:cs typeface="Calibri" panose="020F0502020204030204" pitchFamily="34" charset="0"/>
              </a:rPr>
              <a:t>*.jj</a:t>
            </a:r>
            <a:endParaRPr lang="en-US" altLang="zh-CN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zh-CN" alt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输出：</a:t>
            </a: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一个包含词法和语法分析器的程序（由多个</a:t>
            </a:r>
            <a:r>
              <a:rPr lang="en-US" altLang="zh-CN" sz="2400" b="1" dirty="0">
                <a:latin typeface="Calibri" panose="020F0502020204030204" pitchFamily="34" charset="0"/>
                <a:cs typeface="Calibri" panose="020F0502020204030204" pitchFamily="34" charset="0"/>
              </a:rPr>
              <a:t>java</a:t>
            </a:r>
            <a:r>
              <a:rPr lang="zh-CN" alt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文件组成）</a:t>
            </a:r>
            <a:endParaRPr lang="en-US" altLang="zh-CN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US" altLang="zh-CN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892"/>
    </mc:Choice>
    <mc:Fallback>
      <p:transition spd="slow" advTm="398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Next Class</a:t>
            </a:r>
            <a:r>
              <a:rPr lang="zh-CN" altLang="en-US" dirty="0"/>
              <a:t>：作业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MiniJava</a:t>
            </a:r>
            <a:r>
              <a:rPr lang="zh-CN" altLang="en-US" b="1" dirty="0">
                <a:latin typeface="Calibri" panose="020F0502020204030204" pitchFamily="34" charset="0"/>
                <a:cs typeface="Calibri" panose="020F0502020204030204" pitchFamily="34" charset="0"/>
              </a:rPr>
              <a:t>程序的语义规则</a:t>
            </a:r>
            <a:endParaRPr lang="en-US" altLang="zh-CN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zh-CN" altLang="en-US" b="1" dirty="0">
                <a:latin typeface="Calibri" panose="020F0502020204030204" pitchFamily="34" charset="0"/>
                <a:cs typeface="Calibri" panose="020F0502020204030204" pitchFamily="34" charset="0"/>
              </a:rPr>
              <a:t>类型检查框架</a:t>
            </a:r>
            <a:endParaRPr lang="en-US" altLang="zh-CN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zh-CN" altLang="en-US" b="1" dirty="0">
                <a:latin typeface="Calibri" panose="020F0502020204030204" pitchFamily="34" charset="0"/>
                <a:cs typeface="Calibri" panose="020F0502020204030204" pitchFamily="34" charset="0"/>
              </a:rPr>
              <a:t>作业</a:t>
            </a:r>
            <a:r>
              <a:rPr lang="en-US" altLang="zh-CN" b="1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zh-CN" altLang="en-US" b="1" dirty="0">
                <a:latin typeface="Calibri" panose="020F0502020204030204" pitchFamily="34" charset="0"/>
                <a:cs typeface="Calibri" panose="020F0502020204030204" pitchFamily="34" charset="0"/>
              </a:rPr>
              <a:t>要求</a:t>
            </a:r>
            <a:endParaRPr lang="zh-CN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52"/>
    </mc:Choice>
    <mc:Fallback>
      <p:transition spd="slow" advTm="213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22975"/>
          </a:xfrm>
        </p:spPr>
        <p:txBody>
          <a:bodyPr>
            <a:normAutofit/>
          </a:bodyPr>
          <a:lstStyle/>
          <a:p>
            <a:pPr algn="ctr"/>
            <a:r>
              <a:rPr lang="en-US" altLang="zh-CN" sz="11500" dirty="0"/>
              <a:t>Thanks</a:t>
            </a:r>
            <a:r>
              <a:rPr lang="zh-CN" altLang="en-US" sz="11500" dirty="0"/>
              <a:t>！</a:t>
            </a:r>
            <a:endParaRPr lang="zh-CN" altLang="en-US" sz="11500" dirty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31"/>
    </mc:Choice>
    <mc:Fallback>
      <p:transition spd="slow" advTm="63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An Example: </a:t>
            </a:r>
            <a:r>
              <a:rPr lang="en-US" altLang="zh-CN" dirty="0" err="1"/>
              <a:t>adder.jj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b="1" dirty="0"/>
              <a:t>定义整数加法的词法和语法</a:t>
            </a:r>
            <a:endParaRPr lang="en-US" altLang="zh-CN" sz="3200" b="1" dirty="0"/>
          </a:p>
          <a:p>
            <a:r>
              <a:rPr lang="zh-CN" altLang="en-US" sz="3200" b="1" dirty="0"/>
              <a:t>生成词法和语法分析器</a:t>
            </a:r>
            <a:endParaRPr lang="zh-CN" altLang="en-US" sz="3200" b="1" dirty="0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908553" y="4291933"/>
            <a:ext cx="1584325" cy="576262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 err="1">
                <a:solidFill>
                  <a:schemeClr val="bg2"/>
                </a:solidFill>
                <a:latin typeface="Times New Roman" panose="02020603050405020304" pitchFamily="18" charset="0"/>
              </a:rPr>
              <a:t>adder.jj</a:t>
            </a:r>
            <a:endParaRPr lang="en-US" altLang="zh-CN" sz="1800" b="1" dirty="0">
              <a:solidFill>
                <a:schemeClr val="bg2"/>
              </a:solidFill>
              <a:latin typeface="Times New Roman" panose="02020603050405020304" pitchFamily="18" charset="0"/>
            </a:endParaRPr>
          </a:p>
        </p:txBody>
      </p:sp>
      <p:sp>
        <p:nvSpPr>
          <p:cNvPr id="5" name="AutoShape 5"/>
          <p:cNvSpPr>
            <a:spLocks noChangeArrowheads="1"/>
          </p:cNvSpPr>
          <p:nvPr/>
        </p:nvSpPr>
        <p:spPr bwMode="auto">
          <a:xfrm>
            <a:off x="2924678" y="4076033"/>
            <a:ext cx="2879725" cy="936625"/>
          </a:xfrm>
          <a:prstGeom prst="cube">
            <a:avLst>
              <a:gd name="adj" fmla="val 44380"/>
            </a:avLst>
          </a:prstGeom>
          <a:solidFill>
            <a:schemeClr val="tx1"/>
          </a:solidFill>
          <a:ln w="9525">
            <a:solidFill>
              <a:schemeClr val="bg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solidFill>
                  <a:schemeClr val="bg2"/>
                </a:solidFill>
                <a:latin typeface="Times New Roman" panose="02020603050405020304" pitchFamily="18" charset="0"/>
              </a:rPr>
              <a:t>C:&gt;JavaCC adder0.jj</a:t>
            </a:r>
            <a:endParaRPr lang="en-US" altLang="zh-CN" sz="2000" b="1" dirty="0">
              <a:solidFill>
                <a:schemeClr val="bg2"/>
              </a:solidFill>
              <a:latin typeface="Times New Roman" panose="02020603050405020304" pitchFamily="18" charset="0"/>
            </a:endParaRP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847802" y="3458495"/>
            <a:ext cx="260276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ea typeface="仿宋" panose="02010609060101010101" pitchFamily="49" charset="-122"/>
                <a:cs typeface="Calibri" panose="020F0502020204030204" pitchFamily="34" charset="0"/>
              </a:rPr>
              <a:t>JavaCC</a:t>
            </a:r>
            <a:r>
              <a:rPr lang="zh-CN" altLang="en-US" sz="2400" b="1" dirty="0">
                <a:ea typeface="仿宋" panose="02010609060101010101" pitchFamily="49" charset="-122"/>
                <a:cs typeface="Calibri" panose="020F0502020204030204" pitchFamily="34" charset="0"/>
              </a:rPr>
              <a:t>的输入文件</a:t>
            </a:r>
            <a:endParaRPr lang="en-US" altLang="zh-CN" sz="2400" b="1" dirty="0"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7" name="Rectangle 7">
            <a:hlinkClick r:id="rId1" action="ppaction://hlinkfile"/>
          </p:cNvPr>
          <p:cNvSpPr>
            <a:spLocks noChangeArrowheads="1"/>
          </p:cNvSpPr>
          <p:nvPr/>
        </p:nvSpPr>
        <p:spPr bwMode="auto">
          <a:xfrm>
            <a:off x="7993731" y="2853658"/>
            <a:ext cx="2987675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chemeClr val="bg2"/>
                </a:solidFill>
                <a:latin typeface="Times New Roman" panose="02020603050405020304" pitchFamily="18" charset="0"/>
              </a:rPr>
              <a:t>Adder.java</a:t>
            </a:r>
            <a:endParaRPr lang="en-US" altLang="zh-CN" sz="1800" b="1">
              <a:solidFill>
                <a:schemeClr val="bg2"/>
              </a:solidFill>
              <a:latin typeface="Times New Roman" panose="02020603050405020304" pitchFamily="18" charset="0"/>
            </a:endParaRPr>
          </a:p>
        </p:txBody>
      </p:sp>
      <p:sp>
        <p:nvSpPr>
          <p:cNvPr id="8" name="Rectangle 8">
            <a:hlinkClick r:id="rId2" action="ppaction://hlinkfile"/>
          </p:cNvPr>
          <p:cNvSpPr>
            <a:spLocks noChangeArrowheads="1"/>
          </p:cNvSpPr>
          <p:nvPr/>
        </p:nvSpPr>
        <p:spPr bwMode="auto">
          <a:xfrm>
            <a:off x="8004843" y="3356895"/>
            <a:ext cx="2952750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chemeClr val="bg2"/>
                </a:solidFill>
                <a:latin typeface="Times New Roman" panose="02020603050405020304" pitchFamily="18" charset="0"/>
              </a:rPr>
              <a:t>AdderConstants.java</a:t>
            </a:r>
            <a:endParaRPr lang="en-US" altLang="zh-CN" sz="1800" b="1">
              <a:solidFill>
                <a:schemeClr val="bg2"/>
              </a:solidFill>
              <a:latin typeface="Times New Roman" panose="02020603050405020304" pitchFamily="18" charset="0"/>
            </a:endParaRPr>
          </a:p>
        </p:txBody>
      </p:sp>
      <p:sp>
        <p:nvSpPr>
          <p:cNvPr id="9" name="Rectangle 9">
            <a:hlinkClick r:id="rId3" action="ppaction://hlinkfile"/>
          </p:cNvPr>
          <p:cNvSpPr>
            <a:spLocks noChangeArrowheads="1"/>
          </p:cNvSpPr>
          <p:nvPr/>
        </p:nvSpPr>
        <p:spPr bwMode="auto">
          <a:xfrm>
            <a:off x="8004843" y="3861720"/>
            <a:ext cx="2952750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chemeClr val="bg2"/>
                </a:solidFill>
                <a:latin typeface="Times New Roman" panose="02020603050405020304" pitchFamily="18" charset="0"/>
              </a:rPr>
              <a:t>AdderTokenManager.java</a:t>
            </a:r>
            <a:endParaRPr lang="en-US" altLang="zh-CN" sz="1800" b="1">
              <a:solidFill>
                <a:schemeClr val="bg2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" name="Rectangle 10">
            <a:hlinkClick r:id="rId4" action="ppaction://hlinkfile"/>
          </p:cNvPr>
          <p:cNvSpPr>
            <a:spLocks noChangeArrowheads="1"/>
          </p:cNvSpPr>
          <p:nvPr/>
        </p:nvSpPr>
        <p:spPr bwMode="auto">
          <a:xfrm>
            <a:off x="8004843" y="4364958"/>
            <a:ext cx="2952750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chemeClr val="bg2"/>
                </a:solidFill>
                <a:latin typeface="Times New Roman" panose="02020603050405020304" pitchFamily="18" charset="0"/>
              </a:rPr>
              <a:t>Token.java</a:t>
            </a:r>
            <a:endParaRPr lang="en-US" altLang="zh-CN" sz="1800" b="1">
              <a:solidFill>
                <a:schemeClr val="bg2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" name="Rectangle 11">
            <a:hlinkClick r:id="rId5" action="ppaction://hlinkfile"/>
          </p:cNvPr>
          <p:cNvSpPr>
            <a:spLocks noChangeArrowheads="1"/>
          </p:cNvSpPr>
          <p:nvPr/>
        </p:nvSpPr>
        <p:spPr bwMode="auto">
          <a:xfrm>
            <a:off x="8004843" y="4868195"/>
            <a:ext cx="2952750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chemeClr val="bg2"/>
                </a:solidFill>
                <a:latin typeface="Times New Roman" panose="02020603050405020304" pitchFamily="18" charset="0"/>
              </a:rPr>
              <a:t>SimpleCharStream.java</a:t>
            </a:r>
            <a:endParaRPr lang="en-US" altLang="zh-CN" sz="1800" b="1">
              <a:solidFill>
                <a:schemeClr val="bg2"/>
              </a:solidFill>
              <a:latin typeface="Times New Roman" panose="02020603050405020304" pitchFamily="18" charset="0"/>
            </a:endParaRPr>
          </a:p>
        </p:txBody>
      </p:sp>
      <p:sp>
        <p:nvSpPr>
          <p:cNvPr id="12" name="Rectangle 12"/>
          <p:cNvSpPr>
            <a:spLocks noChangeArrowheads="1"/>
          </p:cNvSpPr>
          <p:nvPr/>
        </p:nvSpPr>
        <p:spPr bwMode="auto">
          <a:xfrm>
            <a:off x="8004843" y="5373020"/>
            <a:ext cx="2952750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chemeClr val="bg2"/>
                </a:solidFill>
                <a:latin typeface="Times New Roman" panose="02020603050405020304" pitchFamily="18" charset="0"/>
              </a:rPr>
              <a:t>TokenMgrError.java</a:t>
            </a:r>
            <a:endParaRPr lang="en-US" altLang="zh-CN" sz="1800" b="1">
              <a:solidFill>
                <a:schemeClr val="bg2"/>
              </a:solidFill>
              <a:latin typeface="Times New Roman" panose="02020603050405020304" pitchFamily="18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8004843" y="5949283"/>
            <a:ext cx="2952750" cy="3587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chemeClr val="bg2"/>
                </a:solidFill>
                <a:latin typeface="Times New Roman" panose="02020603050405020304" pitchFamily="18" charset="0"/>
              </a:rPr>
              <a:t>ParseException.java</a:t>
            </a:r>
            <a:endParaRPr lang="en-US" altLang="zh-CN" sz="1800" b="1">
              <a:solidFill>
                <a:schemeClr val="bg2"/>
              </a:solidFill>
              <a:latin typeface="Times New Roman" panose="02020603050405020304" pitchFamily="18" charset="0"/>
            </a:endParaRPr>
          </a:p>
        </p:txBody>
      </p:sp>
      <p:sp>
        <p:nvSpPr>
          <p:cNvPr id="14" name="Text Box 14"/>
          <p:cNvSpPr txBox="1">
            <a:spLocks noChangeArrowheads="1"/>
          </p:cNvSpPr>
          <p:nvPr/>
        </p:nvSpPr>
        <p:spPr bwMode="auto">
          <a:xfrm>
            <a:off x="8066756" y="2250408"/>
            <a:ext cx="29146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ea typeface="仿宋" panose="02010609060101010101" pitchFamily="49" charset="-122"/>
                <a:cs typeface="Calibri" panose="020F0502020204030204" pitchFamily="34" charset="0"/>
              </a:rPr>
              <a:t>JavaCC </a:t>
            </a:r>
            <a:r>
              <a:rPr lang="zh-CN" altLang="en-US" sz="2400" b="1" dirty="0">
                <a:ea typeface="仿宋" panose="02010609060101010101" pitchFamily="49" charset="-122"/>
                <a:cs typeface="Calibri" panose="020F0502020204030204" pitchFamily="34" charset="0"/>
              </a:rPr>
              <a:t>的输出文件</a:t>
            </a:r>
            <a:endParaRPr lang="en-US" altLang="zh-CN" sz="2400" b="1" dirty="0"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15" name="AutoShape 17"/>
          <p:cNvSpPr/>
          <p:nvPr/>
        </p:nvSpPr>
        <p:spPr bwMode="auto">
          <a:xfrm>
            <a:off x="7634956" y="3067970"/>
            <a:ext cx="215900" cy="3024188"/>
          </a:xfrm>
          <a:prstGeom prst="leftBrace">
            <a:avLst>
              <a:gd name="adj1" fmla="val 116728"/>
              <a:gd name="adj2" fmla="val 50000"/>
            </a:avLst>
          </a:prstGeom>
          <a:noFill/>
          <a:ln w="9525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400">
              <a:latin typeface="Times New Roman" panose="02020603050405020304" pitchFamily="18" charset="0"/>
            </a:endParaRPr>
          </a:p>
        </p:txBody>
      </p:sp>
      <p:sp>
        <p:nvSpPr>
          <p:cNvPr id="16" name="Line 19"/>
          <p:cNvSpPr>
            <a:spLocks noChangeShapeType="1"/>
          </p:cNvSpPr>
          <p:nvPr/>
        </p:nvSpPr>
        <p:spPr bwMode="auto">
          <a:xfrm>
            <a:off x="2492878" y="4580858"/>
            <a:ext cx="360363" cy="0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7" name="Line 20"/>
          <p:cNvSpPr>
            <a:spLocks noChangeShapeType="1"/>
          </p:cNvSpPr>
          <p:nvPr/>
        </p:nvSpPr>
        <p:spPr bwMode="auto">
          <a:xfrm>
            <a:off x="5875840" y="4580858"/>
            <a:ext cx="1706728" cy="11112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8" name="Text Box 6"/>
          <p:cNvSpPr txBox="1">
            <a:spLocks noChangeArrowheads="1"/>
          </p:cNvSpPr>
          <p:nvPr/>
        </p:nvSpPr>
        <p:spPr bwMode="auto">
          <a:xfrm>
            <a:off x="1637109" y="5292546"/>
            <a:ext cx="5512343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400" b="1" dirty="0">
                <a:ea typeface="仿宋" panose="02010609060101010101" pitchFamily="49" charset="-122"/>
                <a:cs typeface="Calibri" panose="020F0502020204030204" pitchFamily="34" charset="0"/>
              </a:rPr>
              <a:t>需要设置环境变量</a:t>
            </a:r>
            <a:endParaRPr lang="en-US" altLang="zh-CN" sz="2400" b="1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400" b="1" dirty="0">
                <a:ea typeface="仿宋" panose="02010609060101010101" pitchFamily="49" charset="-122"/>
                <a:cs typeface="Calibri" panose="020F0502020204030204" pitchFamily="34" charset="0"/>
              </a:rPr>
              <a:t>或者用以下方式调用</a:t>
            </a:r>
            <a:endParaRPr lang="en-US" altLang="zh-CN" sz="2400" b="1" dirty="0"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ea typeface="仿宋" panose="02010609060101010101" pitchFamily="49" charset="-122"/>
                <a:cs typeface="Calibri" panose="020F0502020204030204" pitchFamily="34" charset="0"/>
              </a:rPr>
              <a:t>Java –cp [javacc.jar</a:t>
            </a:r>
            <a:r>
              <a:rPr lang="zh-CN" altLang="en-US" sz="2400" b="1" dirty="0">
                <a:ea typeface="仿宋" panose="02010609060101010101" pitchFamily="49" charset="-122"/>
                <a:cs typeface="Calibri" panose="020F0502020204030204" pitchFamily="34" charset="0"/>
              </a:rPr>
              <a:t>的路径</a:t>
            </a:r>
            <a:r>
              <a:rPr lang="en-US" altLang="zh-CN" sz="2400" b="1" dirty="0">
                <a:ea typeface="仿宋" panose="02010609060101010101" pitchFamily="49" charset="-122"/>
                <a:cs typeface="Calibri" panose="020F0502020204030204" pitchFamily="34" charset="0"/>
              </a:rPr>
              <a:t>] </a:t>
            </a:r>
            <a:r>
              <a:rPr lang="en-US" altLang="zh-CN" sz="2400" b="1" dirty="0" err="1">
                <a:ea typeface="仿宋" panose="02010609060101010101" pitchFamily="49" charset="-122"/>
                <a:cs typeface="Calibri" panose="020F0502020204030204" pitchFamily="34" charset="0"/>
              </a:rPr>
              <a:t>javacc</a:t>
            </a:r>
            <a:r>
              <a:rPr lang="en-US" altLang="zh-CN" sz="2400" b="1" dirty="0">
                <a:ea typeface="仿宋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en-US" altLang="zh-CN" sz="2400" b="1" dirty="0" err="1">
                <a:ea typeface="仿宋" panose="02010609060101010101" pitchFamily="49" charset="-122"/>
                <a:cs typeface="Calibri" panose="020F0502020204030204" pitchFamily="34" charset="0"/>
              </a:rPr>
              <a:t>adder.jj</a:t>
            </a:r>
            <a:endParaRPr lang="en-US" altLang="zh-CN" sz="2400" b="1" dirty="0"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pic>
        <p:nvPicPr>
          <p:cNvPr id="21" name="音频 20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047"/>
    </mc:Choice>
    <mc:Fallback>
      <p:transition spd="slow" advTm="830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2257926" y="358929"/>
            <a:ext cx="7676147" cy="6140142"/>
          </a:xfrm>
          <a:prstGeom prst="rect">
            <a:avLst/>
          </a:prstGeom>
          <a:solidFill>
            <a:schemeClr val="bg1"/>
          </a:solidFill>
          <a:ln w="9525">
            <a:solidFill>
              <a:schemeClr val="folHlink"/>
            </a:solidFill>
            <a:miter lim="800000"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options {                                                 </a:t>
            </a:r>
            <a:endParaRPr lang="en-US" altLang="zh-CN" sz="1800" b="1" dirty="0"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STATIC = false ;                                  </a:t>
            </a:r>
            <a:endParaRPr lang="en-US" altLang="zh-CN" sz="1800" b="1" dirty="0"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1800"/>
              </a:spcAft>
              <a:buFontTx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}</a:t>
            </a:r>
            <a:endParaRPr lang="en-US" altLang="zh-CN" sz="1800" b="1" dirty="0"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PARSER_BEGIN(Adder)</a:t>
            </a:r>
            <a:endParaRPr lang="en-US" altLang="zh-CN" sz="1800" b="1" dirty="0"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        public class Adder { }</a:t>
            </a:r>
            <a:endParaRPr lang="en-US" altLang="zh-CN" sz="1800" b="1" dirty="0"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1800"/>
              </a:spcAft>
              <a:buFontTx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PARSER_END(Adder)</a:t>
            </a:r>
            <a:endParaRPr lang="en-US" altLang="zh-CN" sz="1800" b="1" dirty="0"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SKIP : {" " } </a:t>
            </a:r>
            <a:endParaRPr lang="en-US" altLang="zh-CN" sz="1800" b="1" dirty="0"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SKIP : { "\n" | "\r" | "\r\n" } </a:t>
            </a:r>
            <a:endParaRPr lang="en-US" altLang="zh-CN" sz="1800" b="1" dirty="0"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TOKEN : { &lt; PLUS : "+" &gt; } </a:t>
            </a:r>
            <a:endParaRPr lang="en-US" altLang="zh-CN" sz="1800" b="1" dirty="0">
              <a:latin typeface="Times New Roman" panose="02020603050405020304" pitchFamily="18" charset="0"/>
            </a:endParaRPr>
          </a:p>
          <a:p>
            <a:pPr>
              <a:spcBef>
                <a:spcPct val="0"/>
              </a:spcBef>
              <a:spcAft>
                <a:spcPts val="1800"/>
              </a:spcAft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TOKEN : { &lt; NUMBER : (["1"-"9"] (["0"-"9"])* | "0" ) &gt; }</a:t>
            </a:r>
            <a:endParaRPr lang="en-US" altLang="zh-CN" sz="1800" b="1" dirty="0"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void Start() :</a:t>
            </a:r>
            <a:endParaRPr lang="en-US" altLang="zh-CN" sz="1800" b="1" dirty="0"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{</a:t>
            </a:r>
            <a:endParaRPr lang="en-US" altLang="zh-CN" sz="1800" b="1" dirty="0"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}</a:t>
            </a:r>
            <a:endParaRPr lang="en-US" altLang="zh-CN" sz="1800" b="1" dirty="0"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{</a:t>
            </a:r>
            <a:endParaRPr lang="en-US" altLang="zh-CN" sz="1800" b="1" dirty="0"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  &lt;NUMBER&gt; (&lt;PLUS&gt;&lt;NUMBER&gt;)* &lt;EOF&gt;</a:t>
            </a:r>
            <a:endParaRPr lang="en-US" altLang="zh-CN" sz="1800" b="1" dirty="0"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}</a:t>
            </a:r>
            <a:endParaRPr lang="en-US" altLang="zh-CN" sz="1800" b="1" dirty="0">
              <a:latin typeface="Times New Roman" panose="02020603050405020304" pitchFamily="18" charset="0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606"/>
    </mc:Choice>
    <mc:Fallback>
      <p:transition spd="slow" advTm="196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Box 4"/>
          <p:cNvSpPr txBox="1">
            <a:spLocks noChangeArrowheads="1"/>
          </p:cNvSpPr>
          <p:nvPr/>
        </p:nvSpPr>
        <p:spPr bwMode="auto">
          <a:xfrm>
            <a:off x="2257926" y="358929"/>
            <a:ext cx="7676147" cy="6140142"/>
          </a:xfrm>
          <a:prstGeom prst="rect">
            <a:avLst/>
          </a:prstGeom>
          <a:solidFill>
            <a:schemeClr val="bg1"/>
          </a:solidFill>
          <a:ln w="9525">
            <a:solidFill>
              <a:schemeClr val="folHlink"/>
            </a:solidFill>
            <a:miter lim="800000"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options {                                                 </a:t>
            </a:r>
            <a:endParaRPr lang="en-US" altLang="zh-CN" sz="18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STATIC = false ;                                  </a:t>
            </a:r>
            <a:endParaRPr lang="en-US" altLang="zh-CN" sz="18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1800"/>
              </a:spcAft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}</a:t>
            </a:r>
            <a:endParaRPr lang="en-US" altLang="zh-CN" sz="18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PARSER_BEGIN(Adder)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        public class Adder { }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18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PARSER_END(Adder)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SKIP : {" " } 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SKIP : { "\n" | "\r" | "\r\n" } 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TOKEN : { &lt; PLUS : "+" &gt; } 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>
              <a:spcBef>
                <a:spcPct val="0"/>
              </a:spcBef>
              <a:spcAft>
                <a:spcPts val="1800"/>
              </a:spcAft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TOKEN : { &lt; NUMBER : (["1"-"9"] (["0"-"9"])* | "0" ) &gt; }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void Start() :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{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}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{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  &lt;NUMBER&gt; (&lt;PLUS&gt;&lt;NUMBER&gt;)* &lt;EOF&gt;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}</a:t>
            </a:r>
            <a:endParaRPr lang="en-US" altLang="zh-CN" sz="1800" b="1" dirty="0">
              <a:latin typeface="Times New Roman" panose="02020603050405020304" pitchFamily="18" charset="0"/>
            </a:endParaRPr>
          </a:p>
        </p:txBody>
      </p:sp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6095999" y="664453"/>
            <a:ext cx="3407527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folHlink"/>
            </a:solidFill>
            <a:miter lim="800000"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选项段，缺省为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true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：         所有生成的方法、类声明为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“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static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”</a:t>
            </a:r>
            <a:endParaRPr lang="en-US" altLang="zh-CN" sz="20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130"/>
    </mc:Choice>
    <mc:Fallback>
      <p:transition spd="slow" advTm="381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4"/>
          <p:cNvSpPr txBox="1">
            <a:spLocks noChangeArrowheads="1"/>
          </p:cNvSpPr>
          <p:nvPr/>
        </p:nvSpPr>
        <p:spPr bwMode="auto">
          <a:xfrm>
            <a:off x="2257926" y="358929"/>
            <a:ext cx="7676147" cy="6140142"/>
          </a:xfrm>
          <a:prstGeom prst="rect">
            <a:avLst/>
          </a:prstGeom>
          <a:solidFill>
            <a:schemeClr val="bg1"/>
          </a:solidFill>
          <a:ln w="9525">
            <a:solidFill>
              <a:schemeClr val="folHlink"/>
            </a:solidFill>
            <a:miter lim="800000"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options {                                                 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STATIC = false ;                                  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18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}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PARSER_BEGIN(Adder)</a:t>
            </a:r>
            <a:endParaRPr lang="en-US" altLang="zh-CN" sz="18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        public class Adder { }</a:t>
            </a:r>
            <a:endParaRPr lang="en-US" altLang="zh-CN" sz="18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1800"/>
              </a:spcAft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PARSER_END(Adder)</a:t>
            </a:r>
            <a:endParaRPr lang="en-US" altLang="zh-CN" sz="18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SKIP : {" " } 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SKIP : { "\n" | "\r" | "\r\n" } 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TOKEN : { &lt; PLUS : "+" &gt; } 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>
              <a:spcBef>
                <a:spcPct val="0"/>
              </a:spcBef>
              <a:spcAft>
                <a:spcPts val="1800"/>
              </a:spcAft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TOKEN : { &lt; NUMBER : (["1"-"9"] (["0"-"9"])* | "0" ) &gt; }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void Start() :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{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}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{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  &lt;NUMBER&gt; (&lt;PLUS&gt;&lt;NUMBER&gt;)* &lt;EOF&gt;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}</a:t>
            </a:r>
            <a:endParaRPr lang="en-US" altLang="zh-CN" sz="1800" b="1" dirty="0">
              <a:latin typeface="Times New Roman" panose="02020603050405020304" pitchFamily="18" charset="0"/>
            </a:endParaRP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5534526" y="1495593"/>
            <a:ext cx="3292642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folHlink"/>
            </a:solidFill>
            <a:miter lim="800000"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类定义：定义一个名为“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Adder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”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 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的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Parser 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类。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JavaCC 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会添加代码</a:t>
            </a:r>
            <a:endParaRPr lang="en-US" altLang="zh-CN" sz="20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76"/>
    </mc:Choice>
    <mc:Fallback>
      <p:transition spd="slow" advTm="247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4"/>
          <p:cNvSpPr txBox="1">
            <a:spLocks noChangeArrowheads="1"/>
          </p:cNvSpPr>
          <p:nvPr/>
        </p:nvSpPr>
        <p:spPr bwMode="auto">
          <a:xfrm>
            <a:off x="2257926" y="358929"/>
            <a:ext cx="7676147" cy="6140142"/>
          </a:xfrm>
          <a:prstGeom prst="rect">
            <a:avLst/>
          </a:prstGeom>
          <a:solidFill>
            <a:schemeClr val="bg1"/>
          </a:solidFill>
          <a:ln w="9525">
            <a:solidFill>
              <a:schemeClr val="folHlink"/>
            </a:solidFill>
            <a:miter lim="800000"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options {                                                 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STATIC = false ;                                  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18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}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PARSER_BEGIN(Adder)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        public class Adder { }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18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PARSER_END(Adder)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SKIP : {" " } </a:t>
            </a:r>
            <a:endParaRPr lang="en-US" altLang="zh-CN" sz="18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SKIP : { "\n" | "\r" | "\r\n" } </a:t>
            </a:r>
            <a:endParaRPr lang="en-US" altLang="zh-CN" sz="18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TOKEN : { &lt; PLUS : "+" &gt; } </a:t>
            </a:r>
            <a:endParaRPr lang="en-US" altLang="zh-CN" sz="18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0"/>
              </a:spcBef>
              <a:spcAft>
                <a:spcPts val="1800"/>
              </a:spcAft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TOKEN : { &lt; NUMBER : (["1"-"9"] (["0"-"9"])* | "0" ) &gt; }</a:t>
            </a:r>
            <a:endParaRPr lang="en-US" altLang="zh-CN" sz="18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void Start() :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{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}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{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  &lt;NUMBER&gt; (&lt;PLUS&gt;&lt;NUMBER&gt;)* &lt;EOF&gt;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latin typeface="Times New Roman" panose="02020603050405020304" pitchFamily="18" charset="0"/>
              </a:rPr>
              <a:t>}</a:t>
            </a:r>
            <a:endParaRPr lang="en-US" altLang="zh-CN" sz="1800" b="1" dirty="0">
              <a:latin typeface="Times New Roman" panose="02020603050405020304" pitchFamily="18" charset="0"/>
            </a:endParaRPr>
          </a:p>
        </p:txBody>
      </p:sp>
      <p:sp>
        <p:nvSpPr>
          <p:cNvPr id="7" name="Text Box 8"/>
          <p:cNvSpPr txBox="1">
            <a:spLocks noChangeArrowheads="1"/>
          </p:cNvSpPr>
          <p:nvPr/>
        </p:nvSpPr>
        <p:spPr bwMode="auto">
          <a:xfrm>
            <a:off x="5136482" y="595629"/>
            <a:ext cx="4588042" cy="2554545"/>
          </a:xfrm>
          <a:prstGeom prst="rect">
            <a:avLst/>
          </a:prstGeom>
          <a:solidFill>
            <a:schemeClr val="bg1"/>
          </a:solidFill>
          <a:ln w="9525">
            <a:solidFill>
              <a:schemeClr val="folHlink"/>
            </a:solidFill>
            <a:miter lim="800000"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词法规则：</a:t>
            </a:r>
            <a:endParaRPr lang="en-US" altLang="zh-CN" sz="20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第一行：空格是一个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token, 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会被忽略</a:t>
            </a:r>
            <a:endParaRPr lang="en-US" altLang="zh-CN" sz="20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第二行：各种换行符是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token, 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会被忽略</a:t>
            </a:r>
            <a:endParaRPr lang="en-US" altLang="zh-CN" sz="20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第三行：一个单独的加号是一个名为       </a:t>
            </a:r>
            <a:endParaRPr lang="en-US" altLang="zh-CN" sz="20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                  PLUS 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的 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token</a:t>
            </a:r>
            <a:endParaRPr lang="en-US" altLang="zh-CN" sz="20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第四行：数字的语法，并为它们取名为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 </a:t>
            </a:r>
            <a:endParaRPr lang="en-US" altLang="zh-CN" sz="20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                  NUMBER</a:t>
            </a:r>
            <a:endParaRPr lang="en-US" altLang="zh-CN" sz="20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515"/>
    </mc:Choice>
    <mc:Fallback>
      <p:transition spd="slow" advTm="61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4"/>
          <p:cNvSpPr txBox="1">
            <a:spLocks noChangeArrowheads="1"/>
          </p:cNvSpPr>
          <p:nvPr/>
        </p:nvSpPr>
        <p:spPr bwMode="auto">
          <a:xfrm>
            <a:off x="2257926" y="358929"/>
            <a:ext cx="7676147" cy="6140142"/>
          </a:xfrm>
          <a:prstGeom prst="rect">
            <a:avLst/>
          </a:prstGeom>
          <a:solidFill>
            <a:schemeClr val="bg1"/>
          </a:solidFill>
          <a:ln w="9525">
            <a:solidFill>
              <a:schemeClr val="folHlink"/>
            </a:solidFill>
            <a:miter lim="800000"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options {                                                 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STATIC = false ;                                  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18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}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PARSER_BEGIN(Adder)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        public class Adder { }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18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PARSER_END(Adder)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SKIP : {" " } 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SKIP : { "\n" | "\r" | "\r\n" } 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TOKEN : { &lt; PLUS : "+" &gt; } 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>
              <a:spcBef>
                <a:spcPct val="0"/>
              </a:spcBef>
              <a:spcAft>
                <a:spcPts val="1800"/>
              </a:spcAft>
              <a:buNone/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</a:rPr>
              <a:t>TOKEN : { &lt; NUMBER : (["1"-"9"] (["0"-"9"])* | "0" ) &gt; }</a:t>
            </a:r>
            <a:endParaRPr lang="en-US" altLang="zh-CN" sz="1800" b="1" dirty="0">
              <a:solidFill>
                <a:schemeClr val="bg1">
                  <a:lumMod val="75000"/>
                </a:schemeClr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void Start() :</a:t>
            </a:r>
            <a:endParaRPr lang="en-US" altLang="zh-CN" sz="18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{</a:t>
            </a:r>
            <a:endParaRPr lang="en-US" altLang="zh-CN" sz="18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}</a:t>
            </a:r>
            <a:endParaRPr lang="en-US" altLang="zh-CN" sz="18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{</a:t>
            </a:r>
            <a:endParaRPr lang="en-US" altLang="zh-CN" sz="18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  &lt;NUMBER&gt; (&lt;PLUS&gt;&lt;NUMBER&gt;)* &lt;EOF&gt;</a:t>
            </a:r>
            <a:endParaRPr lang="en-US" altLang="zh-CN" sz="18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}</a:t>
            </a:r>
            <a:endParaRPr lang="en-US" altLang="zh-CN" sz="18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9" name="Text Box 9"/>
          <p:cNvSpPr txBox="1">
            <a:spLocks noChangeArrowheads="1"/>
          </p:cNvSpPr>
          <p:nvPr/>
        </p:nvSpPr>
        <p:spPr bwMode="auto">
          <a:xfrm>
            <a:off x="5524501" y="2884357"/>
            <a:ext cx="4038600" cy="1938020"/>
          </a:xfrm>
          <a:prstGeom prst="rect">
            <a:avLst/>
          </a:prstGeom>
          <a:solidFill>
            <a:schemeClr val="bg1"/>
          </a:solidFill>
          <a:ln w="9525">
            <a:solidFill>
              <a:schemeClr val="folHlink"/>
            </a:solidFill>
            <a:miter lim="800000"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语法规则：</a:t>
            </a:r>
            <a:endParaRPr lang="en-US" altLang="zh-CN" sz="20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以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NUMBER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开头</a:t>
            </a:r>
            <a:endParaRPr lang="en-US" altLang="zh-CN" sz="20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中间存在零个或多个由一个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PLUS 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后面跟一个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NUMBER 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组成的子序列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 </a:t>
            </a:r>
            <a:endParaRPr lang="en-US" altLang="zh-CN" sz="20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以</a:t>
            </a:r>
            <a:r>
              <a:rPr lang="en-US" altLang="zh-CN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EOF</a:t>
            </a:r>
            <a:r>
              <a:rPr lang="zh-CN" altLang="en-US" sz="2000" b="1" dirty="0">
                <a:solidFill>
                  <a:srgbClr val="FF0000"/>
                </a:solidFill>
                <a:ea typeface="仿宋" panose="02010609060101010101" pitchFamily="49" charset="-122"/>
                <a:cs typeface="Calibri" panose="020F0502020204030204" pitchFamily="34" charset="0"/>
              </a:rPr>
              <a:t>结束</a:t>
            </a:r>
            <a:endParaRPr lang="en-US" altLang="zh-CN" sz="2000" b="1" dirty="0">
              <a:solidFill>
                <a:srgbClr val="FF0000"/>
              </a:solidFill>
              <a:ea typeface="仿宋" panose="02010609060101010101" pitchFamily="49" charset="-122"/>
              <a:cs typeface="Calibri" panose="020F0502020204030204" pitchFamily="34" charset="0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311"/>
    </mc:Choice>
    <mc:Fallback>
      <p:transition spd="slow" advTm="583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1631950" y="450850"/>
            <a:ext cx="8916988" cy="5969000"/>
          </a:xfrm>
        </p:spPr>
        <p:txBody>
          <a:bodyPr/>
          <a:lstStyle/>
          <a:p>
            <a:r>
              <a:rPr lang="en-US" altLang="zh-CN" sz="2800" dirty="0" err="1">
                <a:latin typeface="Calibri" panose="020F0502020204030204" pitchFamily="34" charset="0"/>
              </a:rPr>
              <a:t>TokenMgrError</a:t>
            </a:r>
            <a:endParaRPr lang="en-US" altLang="zh-CN" sz="2800" dirty="0">
              <a:latin typeface="Calibri" panose="020F0502020204030204" pitchFamily="34" charset="0"/>
            </a:endParaRPr>
          </a:p>
          <a:p>
            <a:pPr lvl="1"/>
            <a:r>
              <a:rPr lang="en-US" altLang="zh-CN" sz="2000" dirty="0">
                <a:latin typeface="Calibri" panose="020F0502020204030204" pitchFamily="34" charset="0"/>
              </a:rPr>
              <a:t>used for errors detected by the lexical </a:t>
            </a:r>
            <a:r>
              <a:rPr lang="en-US" altLang="zh-CN" sz="2000" dirty="0" err="1">
                <a:latin typeface="Calibri" panose="020F0502020204030204" pitchFamily="34" charset="0"/>
              </a:rPr>
              <a:t>analyser</a:t>
            </a:r>
            <a:endParaRPr lang="en-US" altLang="zh-CN" sz="2000" dirty="0">
              <a:latin typeface="Calibri" panose="020F0502020204030204" pitchFamily="34" charset="0"/>
            </a:endParaRPr>
          </a:p>
          <a:p>
            <a:pPr lvl="1"/>
            <a:r>
              <a:rPr lang="en-US" altLang="zh-CN" sz="2000" dirty="0">
                <a:latin typeface="Calibri" panose="020F0502020204030204" pitchFamily="34" charset="0"/>
              </a:rPr>
              <a:t>“123-456\n”, “012+123\n”</a:t>
            </a:r>
            <a:endParaRPr lang="en-US" altLang="zh-CN" sz="2000" dirty="0">
              <a:latin typeface="Calibri" panose="020F0502020204030204" pitchFamily="34" charset="0"/>
            </a:endParaRPr>
          </a:p>
          <a:p>
            <a:r>
              <a:rPr lang="en-US" altLang="zh-CN" sz="2800" dirty="0" err="1">
                <a:latin typeface="Calibri" panose="020F0502020204030204" pitchFamily="34" charset="0"/>
              </a:rPr>
              <a:t>ParseException</a:t>
            </a:r>
            <a:endParaRPr lang="en-US" altLang="zh-CN" sz="2800" dirty="0">
              <a:latin typeface="Calibri" panose="020F0502020204030204" pitchFamily="34" charset="0"/>
            </a:endParaRPr>
          </a:p>
          <a:p>
            <a:pPr lvl="1"/>
            <a:r>
              <a:rPr lang="en-US" altLang="zh-CN" sz="2000" dirty="0">
                <a:latin typeface="Calibri" panose="020F0502020204030204" pitchFamily="34" charset="0"/>
              </a:rPr>
              <a:t>used for errors detected by the parser</a:t>
            </a:r>
            <a:endParaRPr lang="en-US" altLang="zh-CN" sz="2000" dirty="0">
              <a:latin typeface="Calibri" panose="020F0502020204030204" pitchFamily="34" charset="0"/>
            </a:endParaRPr>
          </a:p>
          <a:p>
            <a:pPr lvl="1"/>
            <a:r>
              <a:rPr lang="en-US" altLang="zh-CN" sz="2000" dirty="0">
                <a:latin typeface="Calibri" panose="020F0502020204030204" pitchFamily="34" charset="0"/>
              </a:rPr>
              <a:t>“+123+456\n”</a:t>
            </a:r>
            <a:endParaRPr lang="en-US" altLang="zh-CN" sz="2000" dirty="0">
              <a:latin typeface="Calibri" panose="020F0502020204030204" pitchFamily="34" charset="0"/>
            </a:endParaRPr>
          </a:p>
          <a:p>
            <a:r>
              <a:rPr lang="en-US" altLang="zh-CN" sz="2800" dirty="0">
                <a:latin typeface="Calibri" panose="020F0502020204030204" pitchFamily="34" charset="0"/>
              </a:rPr>
              <a:t>Token</a:t>
            </a:r>
            <a:endParaRPr lang="en-US" altLang="zh-CN" sz="2800" dirty="0">
              <a:latin typeface="Calibri" panose="020F0502020204030204" pitchFamily="34" charset="0"/>
            </a:endParaRPr>
          </a:p>
          <a:p>
            <a:pPr lvl="1"/>
            <a:r>
              <a:rPr lang="en-US" altLang="zh-CN" sz="2000" dirty="0">
                <a:latin typeface="Calibri" panose="020F0502020204030204" pitchFamily="34" charset="0"/>
              </a:rPr>
              <a:t>a class representing tokens. Each Token object has an integer field kind that represents the kind of the token (PLUS, NUMBER, or EOF) and a String field image, which represents the sequence of characters from the input file that the token represents</a:t>
            </a:r>
            <a:endParaRPr lang="en-US" altLang="zh-CN" sz="2000" dirty="0">
              <a:latin typeface="Calibri" panose="020F0502020204030204" pitchFamily="34" charset="0"/>
            </a:endParaRPr>
          </a:p>
          <a:p>
            <a:r>
              <a:rPr lang="en-US" altLang="zh-CN" sz="2800" dirty="0" err="1">
                <a:latin typeface="Calibri" panose="020F0502020204030204" pitchFamily="34" charset="0"/>
              </a:rPr>
              <a:t>AdderTokenManager</a:t>
            </a:r>
            <a:endParaRPr lang="en-US" altLang="zh-CN" sz="2800" dirty="0">
              <a:latin typeface="Calibri" panose="020F0502020204030204" pitchFamily="34" charset="0"/>
            </a:endParaRPr>
          </a:p>
          <a:p>
            <a:pPr lvl="1"/>
            <a:r>
              <a:rPr lang="en-US" altLang="zh-CN" sz="2000" dirty="0">
                <a:latin typeface="Calibri" panose="020F0502020204030204" pitchFamily="34" charset="0"/>
              </a:rPr>
              <a:t>Lexical </a:t>
            </a:r>
            <a:r>
              <a:rPr lang="en-US" altLang="zh-CN" sz="2000" dirty="0" err="1">
                <a:latin typeface="Calibri" panose="020F0502020204030204" pitchFamily="34" charset="0"/>
              </a:rPr>
              <a:t>analyser</a:t>
            </a:r>
            <a:endParaRPr lang="en-US" altLang="zh-CN" sz="2000" dirty="0">
              <a:latin typeface="Calibri" panose="020F0502020204030204" pitchFamily="34" charset="0"/>
            </a:endParaRPr>
          </a:p>
          <a:p>
            <a:r>
              <a:rPr lang="en-US" altLang="zh-CN" sz="2800" dirty="0">
                <a:latin typeface="Calibri" panose="020F0502020204030204" pitchFamily="34" charset="0"/>
              </a:rPr>
              <a:t>Adder</a:t>
            </a:r>
            <a:endParaRPr lang="en-US" altLang="zh-CN" sz="2800" dirty="0">
              <a:latin typeface="Calibri" panose="020F0502020204030204" pitchFamily="34" charset="0"/>
            </a:endParaRPr>
          </a:p>
          <a:p>
            <a:pPr lvl="1"/>
            <a:r>
              <a:rPr lang="en-US" altLang="zh-CN" sz="2000" dirty="0">
                <a:latin typeface="Calibri" panose="020F0502020204030204" pitchFamily="34" charset="0"/>
              </a:rPr>
              <a:t>parser</a:t>
            </a:r>
            <a:endParaRPr lang="zh-CN" altLang="en-US" sz="2000" dirty="0">
              <a:latin typeface="Calibri" panose="020F0502020204030204" pitchFamily="34" charset="0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662"/>
    </mc:Choice>
    <mc:Fallback>
      <p:transition spd="slow" advTm="1586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4730</Words>
  <Application>WPS 演示</Application>
  <PresentationFormat>宽屏</PresentationFormat>
  <Paragraphs>270</Paragraphs>
  <Slides>21</Slides>
  <Notes>0</Notes>
  <HiddenSlides>0</HiddenSlides>
  <MMClips>21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3" baseType="lpstr">
      <vt:lpstr>Arial</vt:lpstr>
      <vt:lpstr>宋体</vt:lpstr>
      <vt:lpstr>Wingdings</vt:lpstr>
      <vt:lpstr>仿宋</vt:lpstr>
      <vt:lpstr>Calibri</vt:lpstr>
      <vt:lpstr>Times New Roman</vt:lpstr>
      <vt:lpstr>等线 Light</vt:lpstr>
      <vt:lpstr>微软雅黑</vt:lpstr>
      <vt:lpstr>Arial Unicode MS</vt:lpstr>
      <vt:lpstr>等线</vt:lpstr>
      <vt:lpstr>Verdana</vt:lpstr>
      <vt:lpstr>Office 主题​​</vt:lpstr>
      <vt:lpstr>Next</vt:lpstr>
      <vt:lpstr>JavaCC</vt:lpstr>
      <vt:lpstr>An Example: adder.jj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JavaCC的局限性</vt:lpstr>
      <vt:lpstr>联合使用JavaCC和JTB</vt:lpstr>
      <vt:lpstr>输出文件</vt:lpstr>
      <vt:lpstr>输出文件</vt:lpstr>
      <vt:lpstr>输出文件</vt:lpstr>
      <vt:lpstr>Next</vt:lpstr>
      <vt:lpstr>A Toy Example</vt:lpstr>
      <vt:lpstr>PowerPoint 演示文稿</vt:lpstr>
      <vt:lpstr>PowerPoint 演示文稿</vt:lpstr>
      <vt:lpstr>This Week</vt:lpstr>
      <vt:lpstr>Next Class：作业1</vt:lpstr>
      <vt:lpstr>Thanks！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Jun Huang</dc:creator>
  <cp:lastModifiedBy>佳衡</cp:lastModifiedBy>
  <cp:revision>762</cp:revision>
  <dcterms:created xsi:type="dcterms:W3CDTF">2017-02-18T05:16:00Z</dcterms:created>
  <dcterms:modified xsi:type="dcterms:W3CDTF">2020-04-11T09:30:28Z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2052-11.3.0.8775</vt:lpwstr>
  </property>
</Properties>
</file>

<file path=docProps/thumbnail.jpeg>
</file>